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7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9" r:id="rId15"/>
    <p:sldId id="278" r:id="rId16"/>
    <p:sldId id="272" r:id="rId17"/>
    <p:sldId id="273" r:id="rId18"/>
    <p:sldId id="274" r:id="rId19"/>
    <p:sldId id="275" r:id="rId20"/>
    <p:sldId id="276" r:id="rId21"/>
    <p:sldId id="27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v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Myriad Pro" panose="020B0503030403020204" pitchFamily="34" charset="0"/>
              </a:defRPr>
            </a:lvl1pPr>
          </a:lstStyle>
          <a:p>
            <a:fld id="{7AA38066-8DBC-4CB1-8424-6C6FB5CE3B80}" type="datetimeFigureOut">
              <a:rPr lang="en-US" smtClean="0"/>
              <a:pPr/>
              <a:t>29-Oct-24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Myriad Pro" panose="020B0503030403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Myriad Pro" panose="020B0503030403020204" pitchFamily="34" charset="0"/>
              </a:defRPr>
            </a:lvl1pPr>
          </a:lstStyle>
          <a:p>
            <a:fld id="{02DD943B-8DB2-4B15-BE1D-D6EF1EA91D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271796" y="2276669"/>
            <a:ext cx="5962975" cy="2108719"/>
          </a:xfrm>
        </p:spPr>
        <p:txBody>
          <a:bodyPr>
            <a:normAutofit/>
          </a:bodyPr>
          <a:lstStyle>
            <a:lvl1pPr marL="0" indent="0">
              <a:buNone/>
              <a:defRPr sz="3600" b="1">
                <a:solidFill>
                  <a:schemeClr val="bg1"/>
                </a:solidFill>
                <a:latin typeface="Myriad Pro" panose="020B0503030403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25603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v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b="1">
                <a:solidFill>
                  <a:schemeClr val="tx2">
                    <a:lumMod val="75000"/>
                  </a:schemeClr>
                </a:solidFill>
                <a:latin typeface="Myriad Pro" panose="020B0503030403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32783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38066-8DBC-4CB1-8424-6C6FB5CE3B80}" type="datetimeFigureOut">
              <a:rPr lang="en-US" smtClean="0"/>
              <a:t>29-Oct-24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D943B-8DB2-4B15-BE1D-D6EF1EA91D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987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v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Myriad Pro" panose="020B0503030403020204" pitchFamily="34" charset="0"/>
              </a:defRPr>
            </a:lvl1pPr>
          </a:lstStyle>
          <a:p>
            <a:fld id="{7AA38066-8DBC-4CB1-8424-6C6FB5CE3B80}" type="datetimeFigureOut">
              <a:rPr lang="en-US" smtClean="0"/>
              <a:pPr/>
              <a:t>29-Oct-24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Myriad Pro" panose="020B0503030403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Myriad Pro" panose="020B0503030403020204" pitchFamily="34" charset="0"/>
              </a:defRPr>
            </a:lvl1pPr>
          </a:lstStyle>
          <a:p>
            <a:fld id="{02DD943B-8DB2-4B15-BE1D-D6EF1EA91D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655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v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088017" cy="1325563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tx2">
                    <a:lumMod val="75000"/>
                  </a:schemeClr>
                </a:solidFill>
                <a:latin typeface="Myriad Pro" panose="020B0503030403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9088017" cy="4351338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38066-8DBC-4CB1-8424-6C6FB5CE3B80}" type="datetimeFigureOut">
              <a:rPr lang="en-US" smtClean="0"/>
              <a:t>29-Oct-24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183017" y="6356350"/>
            <a:ext cx="2743200" cy="365125"/>
          </a:xfrm>
        </p:spPr>
        <p:txBody>
          <a:bodyPr/>
          <a:lstStyle/>
          <a:p>
            <a:fld id="{02DD943B-8DB2-4B15-BE1D-D6EF1EA91D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23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38066-8DBC-4CB1-8424-6C6FB5CE3B80}" type="datetimeFigureOut">
              <a:rPr lang="en-US" smtClean="0"/>
              <a:t>29-Oct-24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D943B-8DB2-4B15-BE1D-D6EF1EA91D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947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38066-8DBC-4CB1-8424-6C6FB5CE3B80}" type="datetimeFigureOut">
              <a:rPr lang="en-US" smtClean="0"/>
              <a:t>29-Oct-24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D943B-8DB2-4B15-BE1D-D6EF1EA91D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064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38066-8DBC-4CB1-8424-6C6FB5CE3B80}" type="datetimeFigureOut">
              <a:rPr lang="en-US" smtClean="0"/>
              <a:t>29-Oct-24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D943B-8DB2-4B15-BE1D-D6EF1EA91D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637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38066-8DBC-4CB1-8424-6C6FB5CE3B80}" type="datetimeFigureOut">
              <a:rPr lang="en-US" smtClean="0"/>
              <a:t>29-Oct-24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D943B-8DB2-4B15-BE1D-D6EF1EA91D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482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38066-8DBC-4CB1-8424-6C6FB5CE3B80}" type="datetimeFigureOut">
              <a:rPr lang="en-US" smtClean="0"/>
              <a:t>29-Oct-24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D943B-8DB2-4B15-BE1D-D6EF1EA91D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222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38066-8DBC-4CB1-8424-6C6FB5CE3B80}" type="datetimeFigureOut">
              <a:rPr lang="en-US" smtClean="0"/>
              <a:t>29-Oct-24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D943B-8DB2-4B15-BE1D-D6EF1EA91D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566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38066-8DBC-4CB1-8424-6C6FB5CE3B80}" type="datetimeFigureOut">
              <a:rPr lang="en-US" smtClean="0"/>
              <a:t>29-Oct-24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D943B-8DB2-4B15-BE1D-D6EF1EA91D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9580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38066-8DBC-4CB1-8424-6C6FB5CE3B80}" type="datetimeFigureOut">
              <a:rPr lang="en-US" smtClean="0"/>
              <a:t>29-Oct-24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D943B-8DB2-4B15-BE1D-D6EF1EA91D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755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A38066-8DBC-4CB1-8424-6C6FB5CE3B80}" type="datetimeFigureOut">
              <a:rPr lang="en-US" smtClean="0"/>
              <a:t>29-Oct-24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DD943B-8DB2-4B15-BE1D-D6EF1EA91D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50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0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imgres?imgurl=http://www.koshernosh.com/under_construction.gif&amp;imgrefurl=http://www.koshernosh.com/dictiona.htm&amp;usg=__85hkZpuA7vYq7RzZv402f-vOS9M=&amp;h=350&amp;w=306&amp;sz=283&amp;hl=en&amp;start=94&amp;zoom=1&amp;tbnid=LkQ17OJGHXflmM:&amp;tbnh=148&amp;tbnw=134&amp;prev=/images?q=construction+pictures&amp;um=1&amp;hl=en&amp;sa=X&amp;rlz=1T4SKPB_enYU266YU267&amp;biw=1276&amp;bih=790&amp;tbs=isch:1&amp;um=1&amp;itbs=1&amp;iact=hc&amp;vpx=128&amp;vpy=425&amp;dur=4422&amp;hovh=240&amp;hovw=210&amp;tx=58&amp;ty=136&amp;ei=xQ3PTNv_ApDysga9-rGdBw&amp;oei=xQzPTOnTNtCj4QbbwpHcDA&amp;esq=7&amp;page=5&amp;ndsp=24&amp;ved=1t:429,r:6,s:94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../../../../../imgres?q=pictures+work+equipment&amp;hl=en&amp;sa=X&amp;biw=1280&amp;bih=816&amp;tbm=isch&amp;prmd=ivns&amp;tbnid=NNvJ3ed-IX86BM:&amp;imgrefurl=http:\\www.funkymonkeybedrooms.co.uk\work-equipment-applique-stickers-ws007-p-653.html&amp;docid=cnXvNXly3Ts4CM&amp;w=847&amp;h=567&amp;ei=a8NDTui0C8Ww8QPA-NnsBQ&amp;zoom=1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http://t1.gstatic.com/images?q=tbn:ANd9GcSF9F6AJ9GiWyHfkEB0wG6hFQZy0wP9P-EEUh3N0C_FkaKOKd2x-A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www.google.com/imgres?imgurl=http://boblandstrom.files.wordpress.com/2008/04/dv1961011_construction1.jpg&amp;imgrefurl=http://boblandstrom.wordpress.com/2008/04/21/new-data-center-cost-estimate-updates-from-the-uptime-institute/&amp;usg=__7UNdh2srFNOnRAePDmgh7VCjr6U=&amp;h=360&amp;w=300&amp;sz=25&amp;hl=en&amp;start=153&amp;zoom=1&amp;tbnid=lDZOm7gwEhNxjM:&amp;tbnh=134&amp;tbnw=109&amp;prev=/images?q=construction+pictures&amp;um=1&amp;hl=en&amp;sa=X&amp;rlz=1T4SKPB_enYU266YU267&amp;biw=1226&amp;bih=704&amp;tbs=isch:1&amp;um=1&amp;itbs=1&amp;iact=rc&amp;dur=656&amp;ei=S7LVTMm9EozFswa59LCACQ&amp;oei=sbHVTMvMIcu04QaMuuD2Bw&amp;esq=4&amp;page=7&amp;ndsp=26&amp;ved=1t:429,r:9,s:153&amp;tx=10&amp;ty=13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www.google.com/imgres?imgurl=http://www.rbacc.co.uk/assets/images/Construction_1.jpg&amp;imgrefurl=http://www.rbacc.co.uk/html/company_profile.html&amp;usg=__wuZHnN7i86Xk74t5YUQ5NFWsK0E=&amp;h=431&amp;w=328&amp;sz=38&amp;hl=en&amp;start=24&amp;zoom=1&amp;tbnid=YWO7y5m1nsTc2M:&amp;tbnh=153&amp;tbnw=121&amp;prev=/images?q=construction+pictures&amp;um=1&amp;hl=en&amp;sa=X&amp;rlz=1T4SKPB_enYU266YU267&amp;biw=1276&amp;bih=790&amp;tbs=isch:1&amp;um=1&amp;itbs=1&amp;iact=hc&amp;vpx=301&amp;vpy=170&amp;dur=4125&amp;hovh=257&amp;hovw=196&amp;tx=79&amp;ty=181&amp;ei=OQ3PTLzVGobOswaQ14meCA&amp;oei=xQzPTOnTNtCj4QbbwpHcDA&amp;esq=3&amp;page=2&amp;ndsp=24&amp;ved=1t:429,r:1,s:24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www.google.com/imgres?imgurl=http://www.sign-uk.com/construction.jpg&amp;imgrefurl=http://www.sign-uk.com/&amp;usg=__Of0AKnaQO5W9ZTd2e0cymvd4gN4=&amp;h=373&amp;w=483&amp;sz=22&amp;hl=en&amp;start=129&amp;zoom=1&amp;tbnid=NUam1oFYB_MUOM:&amp;tbnh=132&amp;tbnw=184&amp;prev=/images?q=construction+pictures&amp;um=1&amp;hl=en&amp;sa=X&amp;rlz=1T4SKPB_enYU266YU267&amp;biw=1226&amp;bih=704&amp;tbs=isch:1&amp;um=1&amp;itbs=1&amp;iact=hc&amp;vpx=130&amp;vpy=451&amp;dur=375&amp;hovh=197&amp;hovw=256&amp;tx=51&amp;ty=75&amp;ei=S7XVTJf-JMaQswb3wNzgCg&amp;oei=JLXVTOjgDo-A4Qad4cT3Bw&amp;esq=6&amp;page=6&amp;ndsp=24&amp;ved=1t:429,r:0,s:129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imgres?q=pictures+work+equipment&amp;hl=en&amp;sa=X&amp;biw=1280&amp;bih=816&amp;tbm=isch&amp;tbnid=lpfx17uVh51aSM:&amp;imgrefurl=http://www.eutess.com/%3Fq%3Dnode/18&amp;docid=ByXGal5_Z7_5jM&amp;w=1481&amp;h=902&amp;ei=RMZDTtqVFdO28QP78q3sBQ&amp;zoom=1&amp;chk=sbg&amp;iact=rc&amp;dur=344&amp;page=27&amp;tbnh=136&amp;tbnw=224&amp;start=600&amp;ndsp=21&amp;ved=1t:429,r:12,s:600&amp;tx=78&amp;ty=120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651513" y="675861"/>
            <a:ext cx="7248939" cy="5579165"/>
          </a:xfrm>
        </p:spPr>
        <p:txBody>
          <a:bodyPr>
            <a:normAutofit/>
          </a:bodyPr>
          <a:lstStyle/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</a:pPr>
            <a:endParaRPr lang="en-US" altLang="sr-Latn-RS" sz="3200" dirty="0">
              <a:solidFill>
                <a:srgbClr val="FFFFFF"/>
              </a:solidFill>
              <a:latin typeface="Times New Roman" panose="02020603050405020304" pitchFamily="18" charset="0"/>
            </a:endParaRPr>
          </a:p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</a:pPr>
            <a:endParaRPr lang="en-US" altLang="sr-Latn-RS" sz="3200" dirty="0">
              <a:solidFill>
                <a:srgbClr val="FFFFFF"/>
              </a:solidFill>
              <a:latin typeface="Times New Roman" panose="02020603050405020304" pitchFamily="18" charset="0"/>
            </a:endParaRPr>
          </a:p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</a:pPr>
            <a:r>
              <a:rPr lang="sr-Cyrl-CS" altLang="sr-Latn-RS" sz="3200" dirty="0">
                <a:solidFill>
                  <a:srgbClr val="FFFFFF"/>
                </a:solidFill>
                <a:latin typeface="Times New Roman" panose="02020603050405020304" pitchFamily="18" charset="0"/>
              </a:rPr>
              <a:t>УРЕДБА</a:t>
            </a:r>
            <a:r>
              <a:rPr lang="en-US" altLang="sr-Latn-RS" sz="3200" dirty="0">
                <a:solidFill>
                  <a:srgbClr val="FFFFFF"/>
                </a:solidFill>
                <a:latin typeface="Times New Roman" panose="02020603050405020304" pitchFamily="18" charset="0"/>
              </a:rPr>
              <a:t> </a:t>
            </a:r>
            <a:endParaRPr lang="sr-Cyrl-CS" altLang="sr-Latn-RS" sz="3200" dirty="0">
              <a:solidFill>
                <a:srgbClr val="FFFFFF"/>
              </a:solidFill>
              <a:latin typeface="Times New Roman" panose="02020603050405020304" pitchFamily="18" charset="0"/>
            </a:endParaRPr>
          </a:p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</a:pPr>
            <a:r>
              <a:rPr lang="en-US" altLang="sr-Latn-RS" sz="3200" dirty="0">
                <a:solidFill>
                  <a:srgbClr val="FFFFFF"/>
                </a:solidFill>
                <a:latin typeface="Times New Roman" panose="02020603050405020304" pitchFamily="18" charset="0"/>
              </a:rPr>
              <a:t>О БЕЗБЕДНОСТИ И ЗДРАВЉ</a:t>
            </a:r>
            <a:r>
              <a:rPr lang="sr-Cyrl-CS" altLang="sr-Latn-RS" sz="3200" dirty="0">
                <a:solidFill>
                  <a:srgbClr val="FFFFFF"/>
                </a:solidFill>
                <a:latin typeface="Times New Roman" panose="02020603050405020304" pitchFamily="18" charset="0"/>
              </a:rPr>
              <a:t>У</a:t>
            </a:r>
            <a:r>
              <a:rPr lang="en-US" altLang="sr-Latn-RS" sz="3200" dirty="0">
                <a:solidFill>
                  <a:srgbClr val="FFFFFF"/>
                </a:solidFill>
                <a:latin typeface="Times New Roman" panose="02020603050405020304" pitchFamily="18" charset="0"/>
              </a:rPr>
              <a:t> </a:t>
            </a:r>
            <a:r>
              <a:rPr lang="sr-Cyrl-CS" altLang="sr-Latn-RS" sz="3200" dirty="0">
                <a:solidFill>
                  <a:srgbClr val="FFFFFF"/>
                </a:solidFill>
                <a:latin typeface="Times New Roman" panose="02020603050405020304" pitchFamily="18" charset="0"/>
              </a:rPr>
              <a:t>НА </a:t>
            </a:r>
            <a:r>
              <a:rPr lang="en-US" altLang="sr-Latn-RS" sz="3200" dirty="0">
                <a:solidFill>
                  <a:srgbClr val="FFFFFF"/>
                </a:solidFill>
                <a:latin typeface="Times New Roman" panose="02020603050405020304" pitchFamily="18" charset="0"/>
              </a:rPr>
              <a:t>РАДУ НА</a:t>
            </a:r>
            <a:r>
              <a:rPr lang="sr-Cyrl-CS" altLang="sr-Latn-RS" sz="3200" dirty="0">
                <a:solidFill>
                  <a:srgbClr val="FFFF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sr-Latn-RS" sz="3200" dirty="0">
                <a:solidFill>
                  <a:srgbClr val="FFFFFF"/>
                </a:solidFill>
                <a:latin typeface="Times New Roman" panose="02020603050405020304" pitchFamily="18" charset="0"/>
              </a:rPr>
              <a:t>ПРИВРЕМЕНИМ ИЛИ ПОКРЕТНИМ ГРАДИЛИШТИМА</a:t>
            </a:r>
            <a:endParaRPr lang="sr-Cyrl-CS" altLang="sr-Latn-RS" sz="3200" dirty="0">
              <a:solidFill>
                <a:srgbClr val="FFFFFF"/>
              </a:solidFill>
              <a:latin typeface="Times New Roman" panose="02020603050405020304" pitchFamily="18" charset="0"/>
            </a:endParaRPr>
          </a:p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</a:pPr>
            <a:r>
              <a:rPr lang="ru-RU" altLang="sr-Latn-R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(„Службени гласник РС”, бр</a:t>
            </a:r>
            <a:r>
              <a:rPr lang="sr-Cyrl-CS" altLang="sr-Latn-RS" sz="3200" dirty="0">
                <a:solidFill>
                  <a:srgbClr val="FFFFFF"/>
                </a:solidFill>
                <a:latin typeface="Times New Roman" panose="02020603050405020304" pitchFamily="18" charset="0"/>
              </a:rPr>
              <a:t>.</a:t>
            </a:r>
            <a:r>
              <a:rPr lang="sr-Cyrl-CS" altLang="sr-Latn-R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14/09, 95/10, 98/18, 35/23 –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76/24</a:t>
            </a:r>
            <a:r>
              <a:rPr lang="sr-Cyrl-CS" altLang="sr-Latn-RS" sz="32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sr-Cyrl-CS" altLang="sr-Latn-RS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sr-Latn-RS" sz="320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90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6">
            <a:extLst>
              <a:ext uri="{FF2B5EF4-FFF2-40B4-BE49-F238E27FC236}">
                <a16:creationId xmlns:a16="http://schemas.microsoft.com/office/drawing/2014/main" id="{CB44982F-4445-4EEC-9328-1B44E9FFD20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096000" y="590585"/>
            <a:ext cx="5257800" cy="4498906"/>
          </a:xfrm>
          <a:noFill/>
          <a:ln/>
        </p:spPr>
        <p:txBody>
          <a:bodyPr>
            <a:noAutofit/>
          </a:bodyPr>
          <a:lstStyle/>
          <a:p>
            <a:pPr marL="0" indent="0">
              <a:buFontTx/>
              <a:buChar char="•"/>
            </a:pPr>
            <a:r>
              <a:rPr lang="en-US" altLang="sr-Latn-RS" b="1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sr-Cyrl-CS" altLang="sr-Latn-RS" b="1" dirty="0">
                <a:solidFill>
                  <a:schemeClr val="tx1"/>
                </a:solidFill>
                <a:latin typeface="Times New Roman" panose="02020603050405020304" pitchFamily="18" charset="0"/>
              </a:rPr>
              <a:t>ЗАШТО УРЕДБА</a:t>
            </a:r>
          </a:p>
          <a:p>
            <a:pPr marL="0" indent="0"/>
            <a:endParaRPr lang="en-US" altLang="sr-Latn-RS" b="1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marL="0" indent="0">
              <a:buFontTx/>
              <a:buChar char="•"/>
            </a:pPr>
            <a:r>
              <a:rPr lang="en-US" altLang="sr-Latn-RS" b="1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sr-Cyrl-CS" altLang="sr-Latn-RS" b="1" dirty="0">
                <a:solidFill>
                  <a:schemeClr val="tx1"/>
                </a:solidFill>
                <a:latin typeface="Times New Roman" panose="02020603050405020304" pitchFamily="18" charset="0"/>
              </a:rPr>
              <a:t>ШТА ПРОПИСУЈЕ</a:t>
            </a:r>
          </a:p>
          <a:p>
            <a:pPr marL="0" indent="0"/>
            <a:endParaRPr lang="en-US" altLang="sr-Latn-RS" b="1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marL="0" indent="0">
              <a:buFontTx/>
              <a:buChar char="•"/>
            </a:pPr>
            <a:r>
              <a:rPr lang="en-US" altLang="sr-Latn-RS" b="1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sr-Cyrl-CS" altLang="sr-Latn-RS" b="1" dirty="0">
                <a:solidFill>
                  <a:schemeClr val="tx1"/>
                </a:solidFill>
                <a:latin typeface="Times New Roman" panose="02020603050405020304" pitchFamily="18" charset="0"/>
              </a:rPr>
              <a:t>ПРИМЕНА</a:t>
            </a:r>
          </a:p>
          <a:p>
            <a:pPr marL="0" indent="0"/>
            <a:endParaRPr lang="en-US" altLang="sr-Latn-RS" b="1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marL="0" indent="0">
              <a:buFontTx/>
              <a:buChar char="•"/>
            </a:pPr>
            <a:r>
              <a:rPr lang="en-US" altLang="sr-Latn-RS" b="1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sr-Cyrl-CS" altLang="sr-Latn-RS" b="1" dirty="0">
                <a:solidFill>
                  <a:schemeClr val="tx1"/>
                </a:solidFill>
                <a:latin typeface="Times New Roman" panose="02020603050405020304" pitchFamily="18" charset="0"/>
              </a:rPr>
              <a:t>УЧЕСНИЦИ</a:t>
            </a:r>
          </a:p>
          <a:p>
            <a:pPr marL="0" indent="0"/>
            <a:endParaRPr lang="en-US" altLang="sr-Latn-RS" b="1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marL="0" indent="0">
              <a:buFontTx/>
              <a:buChar char="•"/>
            </a:pPr>
            <a:r>
              <a:rPr lang="en-US" altLang="sr-Latn-RS" b="1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sr-Cyrl-CS" altLang="sr-Latn-RS" b="1" dirty="0">
                <a:solidFill>
                  <a:schemeClr val="tx1"/>
                </a:solidFill>
                <a:latin typeface="Times New Roman" panose="02020603050405020304" pitchFamily="18" charset="0"/>
              </a:rPr>
              <a:t>БИТНА НОВИНА</a:t>
            </a:r>
            <a:endParaRPr lang="en-US" altLang="sr-Latn-RS" b="1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marL="0" indent="0" algn="just">
              <a:buFontTx/>
              <a:buBlip>
                <a:blip r:embed="rId2"/>
              </a:buBlip>
            </a:pPr>
            <a:endParaRPr lang="en-US" altLang="sr-Latn-RS" b="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5" name="Picture 87" descr="ANd9GcSSvGCPaZSjpvToVIviKDPw0qPhM8Go9THCYHiNZMerM-rPoxY&amp;t=1&amp;usg=__Uwxr5KLKI_gKijoNmo3BBpq7Oyg=">
            <a:hlinkClick r:id="rId3"/>
            <a:extLst>
              <a:ext uri="{FF2B5EF4-FFF2-40B4-BE49-F238E27FC236}">
                <a16:creationId xmlns:a16="http://schemas.microsoft.com/office/drawing/2014/main" id="{DD594811-1EC0-4A6F-908F-BD209B8A4F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27201" y="1468438"/>
            <a:ext cx="2400300" cy="2743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3245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59A10-46A7-4F65-B864-B1E668BEA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7035"/>
            <a:ext cx="10496909" cy="747122"/>
          </a:xfrm>
        </p:spPr>
        <p:txBody>
          <a:bodyPr>
            <a:normAutofit/>
          </a:bodyPr>
          <a:lstStyle/>
          <a:p>
            <a:pPr algn="ctr"/>
            <a:r>
              <a:rPr lang="sr-Cyrl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ЗНАЧЕЊЕ 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ПОЈЕДИНИХ ИЗРАЗА</a:t>
            </a:r>
            <a:endParaRPr lang="sr-Latn-R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7EF40E-C034-41D6-BE58-EFE6854D3D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783" y="954157"/>
            <a:ext cx="5327373" cy="4797286"/>
          </a:xfrm>
        </p:spPr>
        <p:txBody>
          <a:bodyPr>
            <a:normAutofit fontScale="77500" lnSpcReduction="20000"/>
          </a:bodyPr>
          <a:lstStyle/>
          <a:p>
            <a:pPr marL="0" indent="0">
              <a:buFontTx/>
              <a:buChar char="•"/>
            </a:pPr>
            <a:r>
              <a:rPr lang="sr-Cyrl-CS" altLang="sr-Latn-RS" b="1" dirty="0">
                <a:solidFill>
                  <a:schemeClr val="tx1"/>
                </a:solidFill>
                <a:latin typeface="Times New Roman" panose="02020603050405020304" pitchFamily="18" charset="0"/>
              </a:rPr>
              <a:t>ПРИВРЕМЕНА ИЛИ ПОКРЕТНА ГРАДИЛИШТА</a:t>
            </a:r>
            <a:endParaRPr lang="en-US" altLang="sr-Latn-RS" b="1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marL="0" indent="0">
              <a:buFontTx/>
              <a:buChar char="•"/>
            </a:pPr>
            <a:r>
              <a:rPr lang="en-US" altLang="sr-Latn-RS" b="1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sr-Cyrl-CS" altLang="sr-Latn-RS" b="1" dirty="0">
                <a:solidFill>
                  <a:schemeClr val="tx1"/>
                </a:solidFill>
                <a:latin typeface="Times New Roman" panose="02020603050405020304" pitchFamily="18" charset="0"/>
              </a:rPr>
              <a:t>ИНВЕСТИТОР</a:t>
            </a:r>
            <a:endParaRPr lang="en-US" altLang="sr-Latn-RS" b="1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marL="0" indent="0">
              <a:buFontTx/>
              <a:buChar char="•"/>
            </a:pPr>
            <a:r>
              <a:rPr lang="en-US" altLang="sr-Latn-RS" b="1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sr-Cyrl-CS" altLang="sr-Latn-RS" b="1" dirty="0">
                <a:solidFill>
                  <a:schemeClr val="tx1"/>
                </a:solidFill>
                <a:latin typeface="Times New Roman" panose="02020603050405020304" pitchFamily="18" charset="0"/>
              </a:rPr>
              <a:t>ЗАСТУПНИК ИЗВЕСТИТОРА ЗА РЕАЛИЗАЦИЈУ ПРОЈЕКТА</a:t>
            </a:r>
            <a:endParaRPr lang="en-US" altLang="sr-Latn-RS" b="1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marL="0" indent="0">
              <a:buFontTx/>
              <a:buChar char="•"/>
            </a:pPr>
            <a:r>
              <a:rPr lang="en-US" altLang="sr-Latn-RS" b="1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sr-Cyrl-CS" altLang="sr-Latn-RS" b="1" dirty="0">
                <a:solidFill>
                  <a:schemeClr val="tx1"/>
                </a:solidFill>
                <a:latin typeface="Times New Roman" panose="02020603050405020304" pitchFamily="18" charset="0"/>
              </a:rPr>
              <a:t>КООРДИНАТОР ЗА БЕЗБЕДНОСТ И ЗДРАВЉЕ НА РАДУ У ФАЗИ ИЗРАДЕ ПРОЈЕКТА</a:t>
            </a:r>
            <a:endParaRPr lang="en-US" altLang="sr-Latn-RS" b="1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marL="0" indent="0">
              <a:buFontTx/>
              <a:buChar char="•"/>
            </a:pPr>
            <a:r>
              <a:rPr lang="en-US" altLang="sr-Latn-RS" b="1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sr-Cyrl-CS" altLang="sr-Latn-RS" b="1" dirty="0">
                <a:solidFill>
                  <a:schemeClr val="tx1"/>
                </a:solidFill>
                <a:latin typeface="Times New Roman" panose="02020603050405020304" pitchFamily="18" charset="0"/>
              </a:rPr>
              <a:t>КООРДИНАТОР ЗА БЕЗБЕДНОСТ И ЗДРАВЉЕ НА РАДУ У ФАЗИ ИЗВОЂЕЊА РАДОВА</a:t>
            </a:r>
            <a:endParaRPr lang="en-US" altLang="sr-Latn-RS" b="1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marL="0" indent="0">
              <a:buFontTx/>
              <a:buChar char="•"/>
            </a:pPr>
            <a:r>
              <a:rPr lang="en-US" altLang="sr-Latn-RS" b="1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sr-Cyrl-CS" altLang="sr-Latn-RS" b="1" dirty="0">
                <a:solidFill>
                  <a:schemeClr val="tx1"/>
                </a:solidFill>
                <a:latin typeface="Times New Roman" panose="02020603050405020304" pitchFamily="18" charset="0"/>
              </a:rPr>
              <a:t>ИЗВОЂАЧ РАДОВА</a:t>
            </a:r>
            <a:endParaRPr lang="en-US" altLang="sr-Latn-RS" b="1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marL="0" indent="0">
              <a:buFontTx/>
              <a:buChar char="•"/>
            </a:pPr>
            <a:r>
              <a:rPr lang="en-US" altLang="sr-Latn-RS" b="1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sr-Cyrl-CS" altLang="sr-Latn-RS" b="1" dirty="0">
                <a:solidFill>
                  <a:schemeClr val="tx1"/>
                </a:solidFill>
                <a:latin typeface="Times New Roman" panose="02020603050405020304" pitchFamily="18" charset="0"/>
              </a:rPr>
              <a:t>ПОСЛОДАВАЦ</a:t>
            </a:r>
            <a:endParaRPr lang="en-US" altLang="sr-Latn-RS" b="1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marL="0" indent="0">
              <a:buFontTx/>
              <a:buChar char="•"/>
            </a:pPr>
            <a:r>
              <a:rPr lang="en-US" altLang="sr-Latn-RS" b="1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sr-Cyrl-CS" altLang="sr-Latn-RS" b="1" dirty="0">
                <a:solidFill>
                  <a:schemeClr val="tx1"/>
                </a:solidFill>
                <a:latin typeface="Times New Roman" panose="02020603050405020304" pitchFamily="18" charset="0"/>
              </a:rPr>
              <a:t>ДРУГО </a:t>
            </a:r>
            <a:r>
              <a:rPr lang="sr-Cyrl-CS" altLang="sr-Latn-RS" b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ЛИЦЕ</a:t>
            </a:r>
          </a:p>
          <a:p>
            <a:pPr marL="0" indent="0">
              <a:buFontTx/>
              <a:buChar char="•"/>
            </a:pPr>
            <a:r>
              <a:rPr lang="sr-Cyrl-CS" altLang="sr-Latn-RS" b="1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РАД НА ВИСИНИ</a:t>
            </a:r>
            <a:endParaRPr lang="en-US" altLang="sr-Latn-RS" b="1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endParaRPr lang="sr-Latn-RS" dirty="0"/>
          </a:p>
        </p:txBody>
      </p:sp>
      <p:pic>
        <p:nvPicPr>
          <p:cNvPr id="4" name="rg_hi" descr="http://t1.gstatic.com/images?q=tbn:ANd9GcSF9F6AJ9GiWyHfkEB0wG6hFQZy0wP9P-EEUh3N0C_FkaKOKd2x-A">
            <a:hlinkClick r:id="rId2" action="ppaction://hlinkfile"/>
            <a:extLst>
              <a:ext uri="{FF2B5EF4-FFF2-40B4-BE49-F238E27FC236}">
                <a16:creationId xmlns:a16="http://schemas.microsoft.com/office/drawing/2014/main" id="{9F835A5F-420F-4853-82E0-D71677546D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36961" y="954156"/>
            <a:ext cx="6121663" cy="447509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32140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3">
            <a:extLst>
              <a:ext uri="{FF2B5EF4-FFF2-40B4-BE49-F238E27FC236}">
                <a16:creationId xmlns:a16="http://schemas.microsoft.com/office/drawing/2014/main" id="{2BB5814C-EA17-4976-9A99-179ADD330BDA}"/>
              </a:ext>
            </a:extLst>
          </p:cNvPr>
          <p:cNvGrpSpPr>
            <a:grpSpLocks/>
          </p:cNvGrpSpPr>
          <p:nvPr/>
        </p:nvGrpSpPr>
        <p:grpSpPr bwMode="auto">
          <a:xfrm>
            <a:off x="1683026" y="328199"/>
            <a:ext cx="8733183" cy="5136880"/>
            <a:chOff x="1082" y="892"/>
            <a:chExt cx="3793" cy="2823"/>
          </a:xfrm>
        </p:grpSpPr>
        <p:sp>
          <p:nvSpPr>
            <p:cNvPr id="5" name="Text Box 14">
              <a:extLst>
                <a:ext uri="{FF2B5EF4-FFF2-40B4-BE49-F238E27FC236}">
                  <a16:creationId xmlns:a16="http://schemas.microsoft.com/office/drawing/2014/main" id="{C2A79EF4-9026-4F6B-856C-475CC20786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94" y="3394"/>
              <a:ext cx="3577" cy="321"/>
            </a:xfrm>
            <a:prstGeom prst="rect">
              <a:avLst/>
            </a:prstGeom>
            <a:solidFill>
              <a:srgbClr val="FF0000"/>
            </a:solidFill>
            <a:ln w="28575" algn="ctr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1000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sr-Latn-RS" sz="1600" b="1" dirty="0">
                  <a:solidFill>
                    <a:srgbClr val="33CC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НАПОМЕНА</a:t>
              </a:r>
              <a:r>
                <a:rPr lang="en-US" altLang="sr-Latn-RS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 ОДРЕЂИВАЊЕ КООРДИНАТОРА НЕ ОСЛОБАЂА ИНВЕСТИТОРА ОДГОВОРНОСТИ ЗА ОБАВЉАЊЕ ТИХ ПОСЛОВА!</a:t>
              </a:r>
            </a:p>
          </p:txBody>
        </p:sp>
        <p:sp>
          <p:nvSpPr>
            <p:cNvPr id="6" name="Text Box 15">
              <a:extLst>
                <a:ext uri="{FF2B5EF4-FFF2-40B4-BE49-F238E27FC236}">
                  <a16:creationId xmlns:a16="http://schemas.microsoft.com/office/drawing/2014/main" id="{18E4F4FD-5895-4B83-9825-5B2C4D2779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82" y="2050"/>
              <a:ext cx="1486" cy="220"/>
            </a:xfrm>
            <a:prstGeom prst="rect">
              <a:avLst/>
            </a:prstGeom>
            <a:solidFill>
              <a:srgbClr val="CCFFCC"/>
            </a:solidFill>
            <a:ln w="9525" algn="ctr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1000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endParaRPr lang="en-US" altLang="sr-Latn-RS" sz="400" b="1" dirty="0">
                <a:solidFill>
                  <a:srgbClr val="003366"/>
                </a:solidFill>
              </a:endParaRPr>
            </a:p>
            <a:p>
              <a:pPr algn="ctr"/>
              <a:r>
                <a:rPr lang="en-US" altLang="sr-Latn-RS" sz="1600" b="1" dirty="0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У ФАЗИ ИЗРАДЕ ПРОЈЕКТА</a:t>
              </a:r>
            </a:p>
          </p:txBody>
        </p:sp>
        <p:sp>
          <p:nvSpPr>
            <p:cNvPr id="7" name="Text Box 16">
              <a:extLst>
                <a:ext uri="{FF2B5EF4-FFF2-40B4-BE49-F238E27FC236}">
                  <a16:creationId xmlns:a16="http://schemas.microsoft.com/office/drawing/2014/main" id="{A4ACD3B4-22A2-4D87-92C4-96CF329F3D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74" y="2062"/>
              <a:ext cx="473" cy="211"/>
            </a:xfrm>
            <a:prstGeom prst="rect">
              <a:avLst/>
            </a:prstGeom>
            <a:solidFill>
              <a:srgbClr val="FFFFCC"/>
            </a:solidFill>
            <a:ln w="28575" algn="ctr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1000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sr-Latn-RS" sz="1800" b="1" dirty="0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 </a:t>
              </a:r>
            </a:p>
          </p:txBody>
        </p:sp>
        <p:sp>
          <p:nvSpPr>
            <p:cNvPr id="8" name="Text Box 17">
              <a:extLst>
                <a:ext uri="{FF2B5EF4-FFF2-40B4-BE49-F238E27FC236}">
                  <a16:creationId xmlns:a16="http://schemas.microsoft.com/office/drawing/2014/main" id="{3BEEB1A3-6E90-4086-B26D-5743806285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54" y="2058"/>
              <a:ext cx="1621" cy="220"/>
            </a:xfrm>
            <a:prstGeom prst="rect">
              <a:avLst/>
            </a:prstGeom>
            <a:solidFill>
              <a:srgbClr val="CCECFF"/>
            </a:solidFill>
            <a:ln w="9525" algn="ctr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1000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 altLang="sr-Latn-RS" sz="400" b="1" dirty="0">
                <a:solidFill>
                  <a:srgbClr val="003366"/>
                </a:solidFill>
              </a:endParaRPr>
            </a:p>
            <a:p>
              <a:pPr algn="ctr"/>
              <a:r>
                <a:rPr lang="en-US" altLang="sr-Latn-RS" sz="1600" b="1" dirty="0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У ФАЗИ ИЗВОЂЕЊА РАДОВА</a:t>
              </a:r>
            </a:p>
          </p:txBody>
        </p:sp>
        <p:sp>
          <p:nvSpPr>
            <p:cNvPr id="9" name="Text Box 18">
              <a:extLst>
                <a:ext uri="{FF2B5EF4-FFF2-40B4-BE49-F238E27FC236}">
                  <a16:creationId xmlns:a16="http://schemas.microsoft.com/office/drawing/2014/main" id="{2FEFC5DD-C74E-459B-9E3A-95D41C9C33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94" y="2729"/>
              <a:ext cx="3577" cy="321"/>
            </a:xfrm>
            <a:prstGeom prst="rect">
              <a:avLst/>
            </a:prstGeom>
            <a:solidFill>
              <a:srgbClr val="FFFFCC"/>
            </a:solidFill>
            <a:ln w="28575" algn="ctr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1000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sr-Latn-RS" sz="1600" b="1" dirty="0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КАДА НА ГРАДИЛИШТУ ИЗВОДЕ ИЛИ ЈЕ ПРЕДВИЂЕНО ДА ЋЕ РАДОВЕ ИЗВОДИТИ ДВА ИЛИ ВИШЕ ИЗВОЂАЧА РАДОВА </a:t>
              </a:r>
            </a:p>
          </p:txBody>
        </p:sp>
        <p:sp>
          <p:nvSpPr>
            <p:cNvPr id="10" name="AutoShape 19">
              <a:extLst>
                <a:ext uri="{FF2B5EF4-FFF2-40B4-BE49-F238E27FC236}">
                  <a16:creationId xmlns:a16="http://schemas.microsoft.com/office/drawing/2014/main" id="{C312BB49-0BF5-4528-9E34-C6C2B7B2F07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241013">
              <a:off x="3870" y="2369"/>
              <a:ext cx="159" cy="348"/>
            </a:xfrm>
            <a:prstGeom prst="downArrow">
              <a:avLst>
                <a:gd name="adj1" fmla="val 49685"/>
                <a:gd name="adj2" fmla="val 54413"/>
              </a:avLst>
            </a:prstGeom>
            <a:solidFill>
              <a:srgbClr val="A5002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3366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10000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sr-Latn-RS"/>
            </a:p>
          </p:txBody>
        </p:sp>
        <p:sp>
          <p:nvSpPr>
            <p:cNvPr id="11" name="Text Box 20">
              <a:extLst>
                <a:ext uri="{FF2B5EF4-FFF2-40B4-BE49-F238E27FC236}">
                  <a16:creationId xmlns:a16="http://schemas.microsoft.com/office/drawing/2014/main" id="{CDED3BB1-A1C8-4BE0-8391-AD04DB2DD8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45" y="892"/>
              <a:ext cx="1372" cy="203"/>
            </a:xfrm>
            <a:prstGeom prst="rect">
              <a:avLst/>
            </a:prstGeom>
            <a:solidFill>
              <a:srgbClr val="FFFF99"/>
            </a:solidFill>
            <a:ln w="28575" algn="ctr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1000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sr-Latn-RS" sz="1800" b="1" dirty="0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ИНВЕСТИТОР</a:t>
              </a:r>
              <a:endParaRPr lang="en-US" altLang="sr-Latn-RS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Text Box 21">
              <a:extLst>
                <a:ext uri="{FF2B5EF4-FFF2-40B4-BE49-F238E27FC236}">
                  <a16:creationId xmlns:a16="http://schemas.microsoft.com/office/drawing/2014/main" id="{21D44870-284B-4811-9269-C7DCED58CB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78" y="1324"/>
              <a:ext cx="2787" cy="321"/>
            </a:xfrm>
            <a:prstGeom prst="rect">
              <a:avLst/>
            </a:prstGeom>
            <a:solidFill>
              <a:srgbClr val="FFFFCC"/>
            </a:solidFill>
            <a:ln w="28575" algn="ctr">
              <a:solidFill>
                <a:srgbClr val="00666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1000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sr-Latn-RS" sz="1600" b="1" dirty="0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ЈЕ ДУЖАН ДА ОДРЕДИ </a:t>
              </a:r>
            </a:p>
            <a:p>
              <a:pPr algn="ctr"/>
              <a:r>
                <a:rPr lang="en-US" altLang="sr-Latn-RS" sz="1600" b="1" dirty="0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КООРДИНАТОРА ЗА БЕЗБЕДНОСТ И ЗДРАВЉЕ НА РАДУ </a:t>
              </a:r>
            </a:p>
          </p:txBody>
        </p:sp>
        <p:sp>
          <p:nvSpPr>
            <p:cNvPr id="13" name="AutoShape 22">
              <a:extLst>
                <a:ext uri="{FF2B5EF4-FFF2-40B4-BE49-F238E27FC236}">
                  <a16:creationId xmlns:a16="http://schemas.microsoft.com/office/drawing/2014/main" id="{ABF14457-2C87-482D-8B83-E5E2F745E2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59" y="1133"/>
              <a:ext cx="291" cy="165"/>
            </a:xfrm>
            <a:prstGeom prst="downArrow">
              <a:avLst>
                <a:gd name="adj1" fmla="val 50000"/>
                <a:gd name="adj2" fmla="val 25000"/>
              </a:avLst>
            </a:prstGeom>
            <a:solidFill>
              <a:srgbClr val="A5002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3366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10000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sr-Latn-RS"/>
            </a:p>
          </p:txBody>
        </p:sp>
        <p:sp>
          <p:nvSpPr>
            <p:cNvPr id="14" name="AutoShape 23">
              <a:extLst>
                <a:ext uri="{FF2B5EF4-FFF2-40B4-BE49-F238E27FC236}">
                  <a16:creationId xmlns:a16="http://schemas.microsoft.com/office/drawing/2014/main" id="{A28A0DAC-F9CE-4FA0-A637-D9361AB0A9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53" y="3154"/>
              <a:ext cx="275" cy="155"/>
            </a:xfrm>
            <a:prstGeom prst="downArrow">
              <a:avLst>
                <a:gd name="adj1" fmla="val 50000"/>
                <a:gd name="adj2" fmla="val 25000"/>
              </a:avLst>
            </a:prstGeom>
            <a:solidFill>
              <a:srgbClr val="99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sr-Latn-RS"/>
            </a:p>
          </p:txBody>
        </p:sp>
        <p:sp>
          <p:nvSpPr>
            <p:cNvPr id="15" name="AutoShape 24">
              <a:extLst>
                <a:ext uri="{FF2B5EF4-FFF2-40B4-BE49-F238E27FC236}">
                  <a16:creationId xmlns:a16="http://schemas.microsoft.com/office/drawing/2014/main" id="{00088EB2-DF98-4FB1-92CE-2CD8A6302F2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358987" flipH="1">
              <a:off x="3766" y="1741"/>
              <a:ext cx="228" cy="236"/>
            </a:xfrm>
            <a:prstGeom prst="downArrow">
              <a:avLst>
                <a:gd name="adj1" fmla="val 49685"/>
                <a:gd name="adj2" fmla="val 25733"/>
              </a:avLst>
            </a:prstGeom>
            <a:solidFill>
              <a:srgbClr val="A5002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3366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10000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sr-Latn-RS"/>
            </a:p>
          </p:txBody>
        </p:sp>
        <p:sp>
          <p:nvSpPr>
            <p:cNvPr id="16" name="AutoShape 25">
              <a:extLst>
                <a:ext uri="{FF2B5EF4-FFF2-40B4-BE49-F238E27FC236}">
                  <a16:creationId xmlns:a16="http://schemas.microsoft.com/office/drawing/2014/main" id="{43F92C77-35E2-400F-B9E8-CE6D619ED32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241013">
              <a:off x="1706" y="1752"/>
              <a:ext cx="228" cy="236"/>
            </a:xfrm>
            <a:prstGeom prst="downArrow">
              <a:avLst>
                <a:gd name="adj1" fmla="val 49685"/>
                <a:gd name="adj2" fmla="val 25733"/>
              </a:avLst>
            </a:prstGeom>
            <a:solidFill>
              <a:srgbClr val="A5002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3366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10000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sr-Latn-RS"/>
            </a:p>
          </p:txBody>
        </p:sp>
        <p:sp>
          <p:nvSpPr>
            <p:cNvPr id="17" name="AutoShape 26">
              <a:extLst>
                <a:ext uri="{FF2B5EF4-FFF2-40B4-BE49-F238E27FC236}">
                  <a16:creationId xmlns:a16="http://schemas.microsoft.com/office/drawing/2014/main" id="{F9FE9653-591E-44D8-9E05-32A62430694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358987" flipH="1">
              <a:off x="1676" y="2349"/>
              <a:ext cx="159" cy="348"/>
            </a:xfrm>
            <a:prstGeom prst="downArrow">
              <a:avLst>
                <a:gd name="adj1" fmla="val 49685"/>
                <a:gd name="adj2" fmla="val 54413"/>
              </a:avLst>
            </a:prstGeom>
            <a:solidFill>
              <a:srgbClr val="A5002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3366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10000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sr-Latn-RS"/>
            </a:p>
          </p:txBody>
        </p:sp>
      </p:grpSp>
    </p:spTree>
    <p:extLst>
      <p:ext uri="{BB962C8B-B14F-4D97-AF65-F5344CB8AC3E}">
        <p14:creationId xmlns:p14="http://schemas.microsoft.com/office/powerpoint/2010/main" val="8906389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0">
            <a:extLst>
              <a:ext uri="{FF2B5EF4-FFF2-40B4-BE49-F238E27FC236}">
                <a16:creationId xmlns:a16="http://schemas.microsoft.com/office/drawing/2014/main" id="{3DA8838F-5C36-4C82-A45E-46A7B363F4D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539750"/>
            <a:ext cx="10515600" cy="511055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sr-Cyrl-CS" altLang="sr-Latn-R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ИНВЕСТИТОР </a:t>
            </a:r>
            <a:r>
              <a:rPr lang="sr-Cyrl-CS" altLang="sr-Latn-R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ЈЕ ДУЖАН </a:t>
            </a:r>
            <a:r>
              <a:rPr lang="sr-Cyrl-CS" altLang="sr-Latn-R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</a:t>
            </a:r>
            <a:endParaRPr lang="sr-Cyrl-CS" altLang="sr-Latn-R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04800" indent="-304800" algn="just">
              <a:buFontTx/>
              <a:buAutoNum type="arabicPeriod"/>
            </a:pPr>
            <a:r>
              <a:rPr lang="sr-Cyrl-CS" altLang="sr-Latn-R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СВИМ ФАЗАМА ПРИПРЕМЕ И ИЗРАДЕ ПРОЈЕКТА УЗИМА У ОБЗИР НАЧЕЛА ОБЕЗБЕЂИВАЊА ПРЕВЕНТИВНИХ МЕРА ИЗ ЗАКОНА О БЕЗБЕДНОСТИ И ЗДРАВЉУ НА РАДУ</a:t>
            </a:r>
            <a:r>
              <a:rPr lang="en-US" altLang="sr-Latn-R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sr-Cyrl-CS" altLang="sr-Latn-R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04800" indent="-304800" algn="just">
              <a:buFontTx/>
              <a:buAutoNum type="arabicPeriod"/>
            </a:pPr>
            <a:r>
              <a:rPr lang="en-US" altLang="sr-Latn-R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CS" altLang="sr-Latn-R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 ПОЧЕТКА РАДА НА ГРАДИЛИШТУ ОБЕЗБЕДИ ДА СЕ ИЗРАДИ ПЛАН ПРЕВЕНТИВНИХ </a:t>
            </a:r>
            <a:r>
              <a:rPr lang="sr-Cyrl-CS" altLang="sr-Latn-R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МЕРА БЕЗБЕДНОСТИ И ЗДРАВЉА НА РАДУ</a:t>
            </a:r>
            <a:r>
              <a:rPr lang="en-US" altLang="sr-Latn-R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altLang="sr-Latn-R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04800" indent="-304800" algn="just">
              <a:buFontTx/>
              <a:buAutoNum type="arabicPeriod"/>
            </a:pPr>
            <a:r>
              <a:rPr lang="sr-Cyrl-CS" altLang="sr-Latn-R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ОБЕЗБЕДИ ДА СЕ ИЗВРШЕ ИЗМЕНЕ ИЛИ ДОПУНЕ ПЛАНА УСЛЕД НАСТАЛИХ ПРОМЕНА КОЈЕ УТИЧУ НА ПРИМЕНУ МЕРА ЗА БЕЗБЕДАН И ЗДРАВ РАД НА ГРАДИЛИШТУ, НАЈКАСНИЈЕ </a:t>
            </a:r>
            <a:r>
              <a:rPr lang="sr-Cyrl-CS" altLang="sr-Latn-RS" sz="20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ДАНА </a:t>
            </a:r>
            <a:r>
              <a:rPr lang="sr-Cyrl-CS" altLang="sr-Latn-R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 ПОЧЕТКА ОБАВЉАЊА РАДОВА</a:t>
            </a:r>
            <a:r>
              <a:rPr lang="en-US" altLang="sr-Latn-R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sr-Cyrl-CS" altLang="sr-Latn-R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04800" indent="-304800" algn="just">
              <a:buFontTx/>
              <a:buAutoNum type="arabicPeriod"/>
            </a:pPr>
            <a:r>
              <a:rPr lang="sr-Cyrl-CS" altLang="sr-Latn-R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СВИМ ФАЗАМА ПРИПРЕМЕ И ИЗРАДЕ ПРОЈЕКТА, ВОДИ РАЧУНА О ПОТРЕБНОЈ САДРЖИНИ ПЛАНА И ДОКУМЕНАТА КОЈА САДРЖЕ БИТНЕ ИНФОРМАЦИЈЕ КОЈЕ ЈЕ ПОТРЕБНО УЗЕТИ У ОБЗИР У ТОКУ ИЗВОЂЕЊА СВИХ РАДОВА НА </a:t>
            </a:r>
            <a:r>
              <a:rPr lang="sr-Cyrl-CS" altLang="sr-Latn-R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ГРАДИЛИШТУ;</a:t>
            </a:r>
          </a:p>
          <a:p>
            <a:pPr marL="304800" indent="-304800" algn="just">
              <a:buFontTx/>
              <a:buAutoNum type="arabicPeriod"/>
            </a:pPr>
            <a:r>
              <a:rPr lang="sr-Cyrl-C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УПОЗНА КООРДИНАТОРА ЗА ИЗВОЂЕЊЕ РАДОВА СА УВОЂЕЊЕМ ПОСЛОДАВЦА ИЛИ ДРУГОГ </a:t>
            </a:r>
            <a:r>
              <a:rPr lang="sr-Cyrl-C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ЛИЦА НАЈКАСНИЈЕ СЕДАМ ДАНА ПРЕ ПОЧЕТКА ЊИХОВОГ РАДА НА ГРАДИЛИШТУ. </a:t>
            </a:r>
            <a:endParaRPr lang="en-US" altLang="sr-Latn-RS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itchFamily="18" charset="0"/>
            </a:endParaRPr>
          </a:p>
          <a:p>
            <a:pPr marL="304800" indent="-304800"/>
            <a:endParaRPr lang="en-US" altLang="sr-Latn-R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2056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F4F893BC-E548-4572-AAAC-DEEFAF0917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446709"/>
            <a:ext cx="7772400" cy="6191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r-Cyrl-CS" altLang="sr-Latn-R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+mj-cs"/>
              </a:rPr>
              <a:t>СИСТЕМ КООРДИНАЦИЈЕ НА ГРАДИЛИШТУ</a:t>
            </a:r>
            <a:endParaRPr kumimoji="0" lang="en-US" altLang="sr-Latn-R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+mj-cs"/>
            </a:endParaRPr>
          </a:p>
        </p:txBody>
      </p:sp>
      <p:sp>
        <p:nvSpPr>
          <p:cNvPr id="5" name="Line 3">
            <a:extLst>
              <a:ext uri="{FF2B5EF4-FFF2-40B4-BE49-F238E27FC236}">
                <a16:creationId xmlns:a16="http://schemas.microsoft.com/office/drawing/2014/main" id="{E315E493-3B83-4B41-AE4D-5F58B8918224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6312" y="3578847"/>
            <a:ext cx="7473950" cy="0"/>
          </a:xfrm>
          <a:prstGeom prst="line">
            <a:avLst/>
          </a:prstGeom>
          <a:noFill/>
          <a:ln w="57150">
            <a:solidFill>
              <a:schemeClr val="bg2">
                <a:lumMod val="50000"/>
              </a:schemeClr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/>
          </a:p>
        </p:txBody>
      </p:sp>
      <p:sp>
        <p:nvSpPr>
          <p:cNvPr id="6" name="AutoShape 4">
            <a:extLst>
              <a:ext uri="{FF2B5EF4-FFF2-40B4-BE49-F238E27FC236}">
                <a16:creationId xmlns:a16="http://schemas.microsoft.com/office/drawing/2014/main" id="{9E6D1227-854E-4F8E-B507-7E12584B5F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3635" y="2913580"/>
            <a:ext cx="1644650" cy="606425"/>
          </a:xfrm>
          <a:prstGeom prst="flowChartDocument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sr-Cyrl-CS" altLang="sr-Latn-RS" b="1"/>
              <a:t>Претходне</a:t>
            </a:r>
            <a:endParaRPr lang="en-GB" altLang="sr-Latn-RS" b="1"/>
          </a:p>
          <a:p>
            <a:pPr algn="ctr"/>
            <a:r>
              <a:rPr lang="sr-Cyrl-CS" altLang="sr-Latn-RS" b="1"/>
              <a:t>пријаве</a:t>
            </a:r>
            <a:endParaRPr lang="en-GB" altLang="sr-Latn-RS" b="1"/>
          </a:p>
        </p:txBody>
      </p:sp>
      <p:sp>
        <p:nvSpPr>
          <p:cNvPr id="7" name="Line 5">
            <a:extLst>
              <a:ext uri="{FF2B5EF4-FFF2-40B4-BE49-F238E27FC236}">
                <a16:creationId xmlns:a16="http://schemas.microsoft.com/office/drawing/2014/main" id="{A7276DC6-E08C-4591-BA9A-CDDD257DE74C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6312" y="2801662"/>
            <a:ext cx="7605712" cy="0"/>
          </a:xfrm>
          <a:prstGeom prst="line">
            <a:avLst/>
          </a:prstGeom>
          <a:noFill/>
          <a:ln w="57150">
            <a:solidFill>
              <a:schemeClr val="bg2">
                <a:lumMod val="50000"/>
              </a:schemeClr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/>
          </a:p>
        </p:txBody>
      </p:sp>
      <p:sp>
        <p:nvSpPr>
          <p:cNvPr id="8" name="Line 6">
            <a:extLst>
              <a:ext uri="{FF2B5EF4-FFF2-40B4-BE49-F238E27FC236}">
                <a16:creationId xmlns:a16="http://schemas.microsoft.com/office/drawing/2014/main" id="{B9FD198F-C27E-424B-855F-3965FCDA18CF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0924" y="4736134"/>
            <a:ext cx="7542213" cy="0"/>
          </a:xfrm>
          <a:prstGeom prst="line">
            <a:avLst/>
          </a:prstGeom>
          <a:noFill/>
          <a:ln w="57150">
            <a:solidFill>
              <a:schemeClr val="bg2">
                <a:lumMod val="50000"/>
              </a:schemeClr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/>
          </a:p>
        </p:txBody>
      </p:sp>
      <p:sp>
        <p:nvSpPr>
          <p:cNvPr id="9" name="Oval 7">
            <a:extLst>
              <a:ext uri="{FF2B5EF4-FFF2-40B4-BE49-F238E27FC236}">
                <a16:creationId xmlns:a16="http://schemas.microsoft.com/office/drawing/2014/main" id="{6932141A-2BDE-4FEC-9B52-6E8F81C94A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766" y="1102140"/>
            <a:ext cx="1371600" cy="661988"/>
          </a:xfrm>
          <a:prstGeom prst="ellipse">
            <a:avLst/>
          </a:prstGeom>
          <a:solidFill>
            <a:srgbClr val="FFCC00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81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sr-Cyrl-CS" altLang="sr-Latn-RS" sz="1800" b="1" dirty="0">
                <a:solidFill>
                  <a:schemeClr val="tx1"/>
                </a:solidFill>
              </a:rPr>
              <a:t>Инвеститор</a:t>
            </a:r>
            <a:endParaRPr lang="en-GB" altLang="sr-Latn-RS" sz="1800" b="1" dirty="0">
              <a:solidFill>
                <a:schemeClr val="tx1"/>
              </a:solidFill>
            </a:endParaRPr>
          </a:p>
        </p:txBody>
      </p:sp>
      <p:sp>
        <p:nvSpPr>
          <p:cNvPr id="10" name="Oval 11">
            <a:extLst>
              <a:ext uri="{FF2B5EF4-FFF2-40B4-BE49-F238E27FC236}">
                <a16:creationId xmlns:a16="http://schemas.microsoft.com/office/drawing/2014/main" id="{4063E53C-2344-406C-8C34-0C6AAF1052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3724" y="4666283"/>
            <a:ext cx="2879725" cy="923925"/>
          </a:xfrm>
          <a:prstGeom prst="ellipse">
            <a:avLst/>
          </a:prstGeom>
          <a:solidFill>
            <a:srgbClr val="FFCCCC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81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sr-Cyrl-CS" altLang="sr-Latn-RS" sz="1800" b="1" dirty="0">
                <a:solidFill>
                  <a:schemeClr val="tx1"/>
                </a:solidFill>
              </a:rPr>
              <a:t>Извођач радова</a:t>
            </a:r>
            <a:endParaRPr lang="en-GB" altLang="sr-Latn-RS" sz="1800" b="1" dirty="0">
              <a:solidFill>
                <a:schemeClr val="tx1"/>
              </a:solidFill>
            </a:endParaRPr>
          </a:p>
          <a:p>
            <a:pPr algn="ctr"/>
            <a:r>
              <a:rPr lang="sr-Cyrl-CS" altLang="sr-Latn-RS" sz="1800" b="1" dirty="0">
                <a:solidFill>
                  <a:schemeClr val="tx1"/>
                </a:solidFill>
              </a:rPr>
              <a:t>Послодавац</a:t>
            </a:r>
            <a:endParaRPr lang="en-GB" altLang="sr-Latn-RS" sz="1800" b="1" dirty="0">
              <a:solidFill>
                <a:schemeClr val="tx1"/>
              </a:solidFill>
            </a:endParaRPr>
          </a:p>
          <a:p>
            <a:pPr algn="ctr"/>
            <a:r>
              <a:rPr lang="sr-Cyrl-CS" altLang="sr-Latn-RS" sz="1800" b="1" dirty="0">
                <a:solidFill>
                  <a:schemeClr val="tx1"/>
                </a:solidFill>
              </a:rPr>
              <a:t>Друго лице</a:t>
            </a:r>
            <a:endParaRPr lang="en-GB" altLang="sr-Latn-RS" sz="1800" b="1" dirty="0">
              <a:solidFill>
                <a:schemeClr val="tx1"/>
              </a:solidFill>
            </a:endParaRPr>
          </a:p>
        </p:txBody>
      </p:sp>
      <p:sp>
        <p:nvSpPr>
          <p:cNvPr id="11" name="AutoShape 13">
            <a:extLst>
              <a:ext uri="{FF2B5EF4-FFF2-40B4-BE49-F238E27FC236}">
                <a16:creationId xmlns:a16="http://schemas.microsoft.com/office/drawing/2014/main" id="{F674C453-16DD-404E-A755-73A1AA2A4A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3724" y="3555016"/>
            <a:ext cx="3290888" cy="646331"/>
          </a:xfrm>
          <a:prstGeom prst="flowChartProcess">
            <a:avLst/>
          </a:prstGeom>
          <a:solidFill>
            <a:srgbClr val="99CCFF"/>
          </a:solidFill>
          <a:ln w="28575">
            <a:solidFill>
              <a:srgbClr val="4D4D4D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sy="50000" kx="-2453608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sr-Cyrl-CS" altLang="sr-Latn-RS" b="1" dirty="0">
                <a:solidFill>
                  <a:schemeClr val="tx1"/>
                </a:solidFill>
              </a:rPr>
              <a:t>Координатор у фази извођења радова</a:t>
            </a:r>
            <a:r>
              <a:rPr lang="en-GB" altLang="sr-Latn-RS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2" name="Oval 14">
            <a:extLst>
              <a:ext uri="{FF2B5EF4-FFF2-40B4-BE49-F238E27FC236}">
                <a16:creationId xmlns:a16="http://schemas.microsoft.com/office/drawing/2014/main" id="{2CD362B0-050A-4583-B2F4-76C700DB48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5575" y="2129062"/>
            <a:ext cx="1646238" cy="661988"/>
          </a:xfrm>
          <a:prstGeom prst="ellipse">
            <a:avLst/>
          </a:prstGeom>
          <a:solidFill>
            <a:srgbClr val="FF33CC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81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sr-Cyrl-CS" altLang="sr-Latn-RS" sz="1800" b="1" dirty="0"/>
              <a:t>Одговорни </a:t>
            </a:r>
          </a:p>
          <a:p>
            <a:pPr algn="ctr"/>
            <a:r>
              <a:rPr lang="sr-Cyrl-CS" altLang="sr-Latn-RS" sz="1800" b="1" dirty="0"/>
              <a:t>пројектант</a:t>
            </a:r>
            <a:r>
              <a:rPr lang="en-GB" altLang="sr-Latn-RS" b="1" dirty="0"/>
              <a:t> </a:t>
            </a:r>
          </a:p>
        </p:txBody>
      </p:sp>
      <p:sp>
        <p:nvSpPr>
          <p:cNvPr id="13" name="Rectangle 15">
            <a:extLst>
              <a:ext uri="{FF2B5EF4-FFF2-40B4-BE49-F238E27FC236}">
                <a16:creationId xmlns:a16="http://schemas.microsoft.com/office/drawing/2014/main" id="{EFD8834D-AF9A-4DC6-8F2F-401F79E2BE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24976" y="5038104"/>
            <a:ext cx="2193925" cy="387350"/>
          </a:xfrm>
          <a:prstGeom prst="rect">
            <a:avLst/>
          </a:prstGeom>
          <a:solidFill>
            <a:srgbClr val="00FF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35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sr-Cyrl-CS" altLang="sr-Latn-RS" sz="1800" b="1" dirty="0"/>
              <a:t>Употребна дозвола</a:t>
            </a:r>
            <a:r>
              <a:rPr lang="en-GB" altLang="sr-Latn-RS" sz="1800" b="1" dirty="0"/>
              <a:t> </a:t>
            </a:r>
          </a:p>
        </p:txBody>
      </p:sp>
      <p:sp>
        <p:nvSpPr>
          <p:cNvPr id="14" name="AutoShape 16">
            <a:extLst>
              <a:ext uri="{FF2B5EF4-FFF2-40B4-BE49-F238E27FC236}">
                <a16:creationId xmlns:a16="http://schemas.microsoft.com/office/drawing/2014/main" id="{8E9F20C6-03DA-40BA-B277-6A9C389FED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5706" y="4260472"/>
            <a:ext cx="1620985" cy="554037"/>
          </a:xfrm>
          <a:prstGeom prst="roundRect">
            <a:avLst>
              <a:gd name="adj" fmla="val 16667"/>
            </a:avLst>
          </a:prstGeom>
          <a:solidFill>
            <a:srgbClr val="CCFF66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sr-Cyrl-RS" altLang="sr-Latn-RS" b="1" dirty="0" smtClean="0"/>
              <a:t>Саветник за БЗР</a:t>
            </a:r>
            <a:endParaRPr lang="en-GB" altLang="sr-Latn-RS" b="1" dirty="0"/>
          </a:p>
        </p:txBody>
      </p:sp>
      <p:sp>
        <p:nvSpPr>
          <p:cNvPr id="15" name="AutoShape 17">
            <a:extLst>
              <a:ext uri="{FF2B5EF4-FFF2-40B4-BE49-F238E27FC236}">
                <a16:creationId xmlns:a16="http://schemas.microsoft.com/office/drawing/2014/main" id="{536862A9-16B9-4835-93B0-2A1C5416A9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0094" y="1973885"/>
            <a:ext cx="1782762" cy="1049337"/>
          </a:xfrm>
          <a:prstGeom prst="flowChartMultidocument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sr-Cyrl-CS" altLang="sr-Latn-RS" b="1" dirty="0"/>
              <a:t>  План </a:t>
            </a:r>
          </a:p>
          <a:p>
            <a:pPr algn="ctr"/>
            <a:r>
              <a:rPr lang="sr-Cyrl-CS" altLang="sr-Latn-RS" b="1" dirty="0"/>
              <a:t>  превентивних </a:t>
            </a:r>
          </a:p>
          <a:p>
            <a:pPr algn="ctr"/>
            <a:r>
              <a:rPr lang="sr-Cyrl-CS" altLang="sr-Latn-RS" b="1" dirty="0" smtClean="0"/>
              <a:t>мера БЗР</a:t>
            </a:r>
            <a:endParaRPr lang="en-GB" altLang="sr-Latn-RS" b="1" dirty="0"/>
          </a:p>
        </p:txBody>
      </p:sp>
      <p:sp>
        <p:nvSpPr>
          <p:cNvPr id="16" name="AutoShape 18">
            <a:extLst>
              <a:ext uri="{FF2B5EF4-FFF2-40B4-BE49-F238E27FC236}">
                <a16:creationId xmlns:a16="http://schemas.microsoft.com/office/drawing/2014/main" id="{8A831DE0-D245-405C-968C-DCA5453036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39531" y="2138985"/>
            <a:ext cx="1782762" cy="882650"/>
          </a:xfrm>
          <a:prstGeom prst="flowChartMultidocument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sr-Cyrl-CS" altLang="sr-Latn-RS" b="1" dirty="0"/>
              <a:t>      Техничка </a:t>
            </a:r>
          </a:p>
          <a:p>
            <a:pPr algn="ctr"/>
            <a:r>
              <a:rPr lang="sr-Cyrl-CS" altLang="sr-Latn-RS" b="1" dirty="0"/>
              <a:t>     документација</a:t>
            </a:r>
            <a:endParaRPr lang="en-GB" altLang="sr-Latn-RS" b="1" dirty="0"/>
          </a:p>
        </p:txBody>
      </p:sp>
      <p:cxnSp>
        <p:nvCxnSpPr>
          <p:cNvPr id="17" name="AutoShape 19">
            <a:extLst>
              <a:ext uri="{FF2B5EF4-FFF2-40B4-BE49-F238E27FC236}">
                <a16:creationId xmlns:a16="http://schemas.microsoft.com/office/drawing/2014/main" id="{1AC321BE-AE1F-4DB1-9BE0-2C5FFCC4C524}"/>
              </a:ext>
            </a:extLst>
          </p:cNvPr>
          <p:cNvCxnSpPr>
            <a:cxnSpLocks noChangeShapeType="1"/>
            <a:stCxn id="12" idx="6"/>
            <a:endCxn id="15" idx="1"/>
          </p:cNvCxnSpPr>
          <p:nvPr/>
        </p:nvCxnSpPr>
        <p:spPr bwMode="auto">
          <a:xfrm>
            <a:off x="4451813" y="2460056"/>
            <a:ext cx="218281" cy="38498"/>
          </a:xfrm>
          <a:prstGeom prst="straightConnector1">
            <a:avLst/>
          </a:prstGeom>
          <a:noFill/>
          <a:ln w="28575">
            <a:solidFill>
              <a:srgbClr val="FF0000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AutoShape 20">
            <a:extLst>
              <a:ext uri="{FF2B5EF4-FFF2-40B4-BE49-F238E27FC236}">
                <a16:creationId xmlns:a16="http://schemas.microsoft.com/office/drawing/2014/main" id="{4D204BF8-1174-42F7-AEFF-5D19F452776D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1912610" y="1794446"/>
            <a:ext cx="2075069" cy="2227158"/>
          </a:xfrm>
          <a:prstGeom prst="bentConnector2">
            <a:avLst/>
          </a:prstGeom>
          <a:noFill/>
          <a:ln w="28575">
            <a:solidFill>
              <a:srgbClr val="FF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AutoShape 21">
            <a:extLst>
              <a:ext uri="{FF2B5EF4-FFF2-40B4-BE49-F238E27FC236}">
                <a16:creationId xmlns:a16="http://schemas.microsoft.com/office/drawing/2014/main" id="{0FFB37A5-5FF1-4F7D-B1B0-912E487D7A1D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1655177" y="2012282"/>
            <a:ext cx="1400382" cy="1036533"/>
          </a:xfrm>
          <a:prstGeom prst="bentConnector2">
            <a:avLst/>
          </a:prstGeom>
          <a:noFill/>
          <a:ln w="28575">
            <a:solidFill>
              <a:srgbClr val="FF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AutoShape 22">
            <a:extLst>
              <a:ext uri="{FF2B5EF4-FFF2-40B4-BE49-F238E27FC236}">
                <a16:creationId xmlns:a16="http://schemas.microsoft.com/office/drawing/2014/main" id="{C7ED1980-B39F-4CB8-AA3E-B0E5714276B0}"/>
              </a:ext>
            </a:extLst>
          </p:cNvPr>
          <p:cNvCxnSpPr>
            <a:cxnSpLocks noChangeShapeType="1"/>
            <a:stCxn id="11" idx="2"/>
            <a:endCxn id="10" idx="0"/>
          </p:cNvCxnSpPr>
          <p:nvPr/>
        </p:nvCxnSpPr>
        <p:spPr bwMode="auto">
          <a:xfrm flipH="1">
            <a:off x="5503587" y="4201347"/>
            <a:ext cx="205581" cy="464936"/>
          </a:xfrm>
          <a:prstGeom prst="straightConnector1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AutoShape 24">
            <a:extLst>
              <a:ext uri="{FF2B5EF4-FFF2-40B4-BE49-F238E27FC236}">
                <a16:creationId xmlns:a16="http://schemas.microsoft.com/office/drawing/2014/main" id="{D3600EAC-81A0-45FF-BDC8-893F39ACEF18}"/>
              </a:ext>
            </a:extLst>
          </p:cNvPr>
          <p:cNvCxnSpPr>
            <a:cxnSpLocks noChangeShapeType="1"/>
            <a:endCxn id="13" idx="0"/>
          </p:cNvCxnSpPr>
          <p:nvPr/>
        </p:nvCxnSpPr>
        <p:spPr bwMode="auto">
          <a:xfrm rot="16200000" flipH="1">
            <a:off x="7091639" y="3893516"/>
            <a:ext cx="1903412" cy="357188"/>
          </a:xfrm>
          <a:prstGeom prst="bentConnector3">
            <a:avLst>
              <a:gd name="adj1" fmla="val 50319"/>
            </a:avLst>
          </a:prstGeom>
          <a:noFill/>
          <a:ln w="28575">
            <a:solidFill>
              <a:srgbClr val="FF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AutoShape 25">
            <a:extLst>
              <a:ext uri="{FF2B5EF4-FFF2-40B4-BE49-F238E27FC236}">
                <a16:creationId xmlns:a16="http://schemas.microsoft.com/office/drawing/2014/main" id="{BCBB03C2-337A-4F82-84D0-3C1AB3D16E82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5063849" y="3066085"/>
            <a:ext cx="465137" cy="138112"/>
          </a:xfrm>
          <a:prstGeom prst="bentConnector3">
            <a:avLst>
              <a:gd name="adj1" fmla="val 58769"/>
            </a:avLst>
          </a:prstGeom>
          <a:noFill/>
          <a:ln w="28575">
            <a:solidFill>
              <a:srgbClr val="FF0000"/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AutoShape 26">
            <a:extLst>
              <a:ext uri="{FF2B5EF4-FFF2-40B4-BE49-F238E27FC236}">
                <a16:creationId xmlns:a16="http://schemas.microsoft.com/office/drawing/2014/main" id="{CAA3AF44-36ED-4B75-B3CD-B797161698C9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6541018" y="2044528"/>
            <a:ext cx="514350" cy="2125662"/>
          </a:xfrm>
          <a:prstGeom prst="bentConnector3">
            <a:avLst>
              <a:gd name="adj1" fmla="val 56824"/>
            </a:avLst>
          </a:prstGeom>
          <a:noFill/>
          <a:ln w="28575">
            <a:solidFill>
              <a:srgbClr val="FF0000"/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AutoShape 27">
            <a:extLst>
              <a:ext uri="{FF2B5EF4-FFF2-40B4-BE49-F238E27FC236}">
                <a16:creationId xmlns:a16="http://schemas.microsoft.com/office/drawing/2014/main" id="{03A71062-2EE5-4384-BF02-D57944AE5B3B}"/>
              </a:ext>
            </a:extLst>
          </p:cNvPr>
          <p:cNvCxnSpPr>
            <a:cxnSpLocks noChangeShapeType="1"/>
            <a:stCxn id="15" idx="3"/>
            <a:endCxn id="16" idx="1"/>
          </p:cNvCxnSpPr>
          <p:nvPr/>
        </p:nvCxnSpPr>
        <p:spPr bwMode="auto">
          <a:xfrm>
            <a:off x="6452856" y="2498554"/>
            <a:ext cx="886675" cy="81756"/>
          </a:xfrm>
          <a:prstGeom prst="straightConnector1">
            <a:avLst/>
          </a:prstGeom>
          <a:noFill/>
          <a:ln w="28575">
            <a:solidFill>
              <a:srgbClr val="FF0000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AutoShape 28">
            <a:extLst>
              <a:ext uri="{FF2B5EF4-FFF2-40B4-BE49-F238E27FC236}">
                <a16:creationId xmlns:a16="http://schemas.microsoft.com/office/drawing/2014/main" id="{AA24FAB4-49E3-4B6D-918A-3A3F08C073DC}"/>
              </a:ext>
            </a:extLst>
          </p:cNvPr>
          <p:cNvCxnSpPr>
            <a:cxnSpLocks noChangeShapeType="1"/>
            <a:stCxn id="14" idx="3"/>
            <a:endCxn id="10" idx="2"/>
          </p:cNvCxnSpPr>
          <p:nvPr/>
        </p:nvCxnSpPr>
        <p:spPr bwMode="auto">
          <a:xfrm>
            <a:off x="3056691" y="4537491"/>
            <a:ext cx="1007033" cy="590755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rgbClr val="FF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6" name="Line 29">
            <a:extLst>
              <a:ext uri="{FF2B5EF4-FFF2-40B4-BE49-F238E27FC236}">
                <a16:creationId xmlns:a16="http://schemas.microsoft.com/office/drawing/2014/main" id="{63674788-0F3B-47E7-9079-2B47F7F0777E}"/>
              </a:ext>
            </a:extLst>
          </p:cNvPr>
          <p:cNvSpPr>
            <a:spLocks noChangeShapeType="1"/>
          </p:cNvSpPr>
          <p:nvPr/>
        </p:nvSpPr>
        <p:spPr bwMode="auto">
          <a:xfrm>
            <a:off x="2597667" y="1489835"/>
            <a:ext cx="678761" cy="10974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r-Latn-RS"/>
          </a:p>
        </p:txBody>
      </p:sp>
      <p:cxnSp>
        <p:nvCxnSpPr>
          <p:cNvPr id="27" name="AutoShape 30">
            <a:extLst>
              <a:ext uri="{FF2B5EF4-FFF2-40B4-BE49-F238E27FC236}">
                <a16:creationId xmlns:a16="http://schemas.microsoft.com/office/drawing/2014/main" id="{75A4434A-AA4B-4772-A26E-D0482F6C10EB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5402781" y="3143078"/>
            <a:ext cx="1757362" cy="1384300"/>
          </a:xfrm>
          <a:prstGeom prst="bentConnector4">
            <a:avLst>
              <a:gd name="adj1" fmla="val 18912"/>
              <a:gd name="adj2" fmla="val 133745"/>
            </a:avLst>
          </a:prstGeom>
          <a:noFill/>
          <a:ln w="9525">
            <a:solidFill>
              <a:srgbClr val="FF0000"/>
            </a:solidFill>
            <a:prstDash val="dash"/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AutoShape 31">
            <a:extLst>
              <a:ext uri="{FF2B5EF4-FFF2-40B4-BE49-F238E27FC236}">
                <a16:creationId xmlns:a16="http://schemas.microsoft.com/office/drawing/2014/main" id="{C605EF42-F08B-4EBE-986F-849064AD8432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6928920" y="695154"/>
            <a:ext cx="392112" cy="2281238"/>
          </a:xfrm>
          <a:prstGeom prst="bentConnector3">
            <a:avLst>
              <a:gd name="adj1" fmla="val 26153"/>
            </a:avLst>
          </a:prstGeom>
          <a:noFill/>
          <a:ln w="9525">
            <a:solidFill>
              <a:srgbClr val="FF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AutoShape 32">
            <a:extLst>
              <a:ext uri="{FF2B5EF4-FFF2-40B4-BE49-F238E27FC236}">
                <a16:creationId xmlns:a16="http://schemas.microsoft.com/office/drawing/2014/main" id="{80C4DBEC-C03D-4AB6-8AC7-01E941CDB81A}"/>
              </a:ext>
            </a:extLst>
          </p:cNvPr>
          <p:cNvCxnSpPr>
            <a:cxnSpLocks noChangeShapeType="1"/>
            <a:endCxn id="12" idx="0"/>
          </p:cNvCxnSpPr>
          <p:nvPr/>
        </p:nvCxnSpPr>
        <p:spPr bwMode="auto">
          <a:xfrm rot="5400000">
            <a:off x="4241469" y="880494"/>
            <a:ext cx="622300" cy="1846262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rgbClr val="FF0000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AutoShape 33">
            <a:extLst>
              <a:ext uri="{FF2B5EF4-FFF2-40B4-BE49-F238E27FC236}">
                <a16:creationId xmlns:a16="http://schemas.microsoft.com/office/drawing/2014/main" id="{CBF36837-CAED-43DB-8DE8-E1967B2DA46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71837" y="1602409"/>
            <a:ext cx="12700" cy="322263"/>
          </a:xfrm>
          <a:prstGeom prst="straightConnector1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3" name="AutoShape 12">
            <a:extLst>
              <a:ext uri="{FF2B5EF4-FFF2-40B4-BE49-F238E27FC236}">
                <a16:creationId xmlns:a16="http://schemas.microsoft.com/office/drawing/2014/main" id="{46FDF319-8047-4BBB-A491-F9AFB9D8F4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6309" y="1002621"/>
            <a:ext cx="3629025" cy="646331"/>
          </a:xfrm>
          <a:prstGeom prst="flowChartProcess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rgbClr val="4D4D4D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sr-Cyrl-CS" altLang="sr-Latn-RS" b="1" dirty="0">
                <a:solidFill>
                  <a:schemeClr val="tx1"/>
                </a:solidFill>
              </a:rPr>
              <a:t>Координатор у фази </a:t>
            </a:r>
          </a:p>
          <a:p>
            <a:pPr algn="ctr"/>
            <a:r>
              <a:rPr lang="sr-Cyrl-CS" altLang="sr-Latn-RS" b="1" dirty="0">
                <a:solidFill>
                  <a:schemeClr val="tx1"/>
                </a:solidFill>
              </a:rPr>
              <a:t>израде пројекта</a:t>
            </a:r>
            <a:endParaRPr lang="en-GB" altLang="sr-Latn-RS" b="1" dirty="0">
              <a:solidFill>
                <a:schemeClr val="tx1"/>
              </a:solidFill>
            </a:endParaRPr>
          </a:p>
        </p:txBody>
      </p:sp>
      <p:sp>
        <p:nvSpPr>
          <p:cNvPr id="44" name="Text Box 8">
            <a:extLst>
              <a:ext uri="{FF2B5EF4-FFF2-40B4-BE49-F238E27FC236}">
                <a16:creationId xmlns:a16="http://schemas.microsoft.com/office/drawing/2014/main" id="{74BB339A-D85D-4851-BD4D-51F6B0EFBA05}"/>
              </a:ext>
            </a:extLst>
          </p:cNvPr>
          <p:cNvSpPr txBox="1">
            <a:spLocks noChangeArrowheads="1"/>
          </p:cNvSpPr>
          <p:nvPr/>
        </p:nvSpPr>
        <p:spPr bwMode="auto">
          <a:xfrm rot="10800000" flipV="1">
            <a:off x="9329426" y="1713342"/>
            <a:ext cx="205105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sr-Cyrl-CS" altLang="sr-Latn-RS" sz="24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Пројектовање</a:t>
            </a:r>
            <a:endParaRPr lang="en-GB" altLang="sr-Latn-RS" sz="2400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5" name="Text Box 9">
            <a:extLst>
              <a:ext uri="{FF2B5EF4-FFF2-40B4-BE49-F238E27FC236}">
                <a16:creationId xmlns:a16="http://schemas.microsoft.com/office/drawing/2014/main" id="{A30E57A2-6B21-436B-A560-25194DAA9B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76986" y="2883816"/>
            <a:ext cx="2155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sr-Cyrl-CS" altLang="sr-Latn-RS" sz="24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Организација</a:t>
            </a:r>
            <a:endParaRPr lang="en-GB" altLang="sr-Latn-RS" sz="2400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6" name="Text Box 10">
            <a:extLst>
              <a:ext uri="{FF2B5EF4-FFF2-40B4-BE49-F238E27FC236}">
                <a16:creationId xmlns:a16="http://schemas.microsoft.com/office/drawing/2014/main" id="{B67B9CE8-F1FC-46D3-B4C9-DA99D4555DC9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9568502" y="3842788"/>
            <a:ext cx="192087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sr-Cyrl-CS" altLang="sr-Latn-RS" sz="24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Извођење радова</a:t>
            </a:r>
            <a:endParaRPr lang="en-GB" altLang="sr-Latn-RS" sz="2400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7" name="Text Box 23">
            <a:extLst>
              <a:ext uri="{FF2B5EF4-FFF2-40B4-BE49-F238E27FC236}">
                <a16:creationId xmlns:a16="http://schemas.microsoft.com/office/drawing/2014/main" id="{1F60474B-D2B4-4A15-B4D2-1B4BA32348EA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9571467" y="5361608"/>
            <a:ext cx="15668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sr-Cyrl-CS" altLang="sr-Latn-RS" sz="24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Употреба</a:t>
            </a:r>
            <a:endParaRPr lang="en-GB" altLang="sr-Latn-RS" sz="2400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10198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500"/>
                            </p:stCondLst>
                            <p:childTnLst>
                              <p:par>
                                <p:cTn id="74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000"/>
                            </p:stCondLst>
                            <p:childTnLst>
                              <p:par>
                                <p:cTn id="7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500"/>
                            </p:stCondLst>
                            <p:childTnLst>
                              <p:par>
                                <p:cTn id="8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000"/>
                            </p:stCondLst>
                            <p:childTnLst>
                              <p:par>
                                <p:cTn id="8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500"/>
                            </p:stCondLst>
                            <p:childTnLst>
                              <p:par>
                                <p:cTn id="9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0"/>
                            </p:stCondLst>
                            <p:childTnLst>
                              <p:par>
                                <p:cTn id="9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7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6000"/>
                            </p:stCondLst>
                            <p:childTnLst>
                              <p:par>
                                <p:cTn id="112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 autoUpdateAnimBg="0"/>
      <p:bldP spid="9" grpId="0" animBg="1" autoUpdateAnimBg="0"/>
      <p:bldP spid="10" grpId="0" animBg="1" autoUpdateAnimBg="0"/>
      <p:bldP spid="11" grpId="0" animBg="1" autoUpdateAnimBg="0"/>
      <p:bldP spid="12" grpId="0" animBg="1" autoUpdateAnimBg="0"/>
      <p:bldP spid="13" grpId="0" animBg="1" autoUpdateAnimBg="0"/>
      <p:bldP spid="14" grpId="0" animBg="1" autoUpdateAnimBg="0"/>
      <p:bldP spid="15" grpId="0" animBg="1" autoUpdateAnimBg="0"/>
      <p:bldP spid="16" grpId="0" animBg="1" autoUpdateAnimBg="0"/>
      <p:bldP spid="33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C797BEA8-4F6B-4658-BAC8-3BC799C9FFB6}"/>
              </a:ext>
            </a:extLst>
          </p:cNvPr>
          <p:cNvGrpSpPr>
            <a:grpSpLocks/>
          </p:cNvGrpSpPr>
          <p:nvPr/>
        </p:nvGrpSpPr>
        <p:grpSpPr bwMode="auto">
          <a:xfrm>
            <a:off x="2282895" y="492057"/>
            <a:ext cx="6684962" cy="4941317"/>
            <a:chOff x="837" y="911"/>
            <a:chExt cx="4211" cy="2981"/>
          </a:xfrm>
        </p:grpSpPr>
        <p:sp>
          <p:nvSpPr>
            <p:cNvPr id="5" name="Text Box 3">
              <a:extLst>
                <a:ext uri="{FF2B5EF4-FFF2-40B4-BE49-F238E27FC236}">
                  <a16:creationId xmlns:a16="http://schemas.microsoft.com/office/drawing/2014/main" id="{30F5C54A-D113-4FFB-98F6-C5DDFD70E9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5" y="911"/>
              <a:ext cx="4189" cy="223"/>
            </a:xfrm>
            <a:prstGeom prst="rect">
              <a:avLst/>
            </a:prstGeom>
            <a:solidFill>
              <a:srgbClr val="FFFFCC"/>
            </a:solidFill>
            <a:ln w="28575" algn="ctr">
              <a:solidFill>
                <a:srgbClr val="00666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1000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altLang="sr-Latn-RS" sz="2000" b="1" dirty="0" err="1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Инвеститор</a:t>
              </a:r>
              <a:r>
                <a:rPr lang="en-US" altLang="sr-Latn-RS" sz="2000" b="1" dirty="0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sr-Latn-RS" sz="2000" b="1" dirty="0" err="1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је</a:t>
              </a:r>
              <a:r>
                <a:rPr lang="en-US" altLang="sr-Latn-RS" sz="2000" b="1" dirty="0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sr-Latn-RS" sz="2000" b="1" dirty="0" err="1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дужан</a:t>
              </a:r>
              <a:r>
                <a:rPr lang="en-US" altLang="sr-Latn-RS" sz="2000" b="1" dirty="0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sr-Latn-RS" sz="2000" b="1" dirty="0" err="1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да</a:t>
              </a:r>
              <a:r>
                <a:rPr lang="en-US" altLang="sr-Latn-RS" sz="2000" b="1" dirty="0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sr-Latn-RS" sz="2000" b="1" dirty="0" err="1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попуни</a:t>
              </a:r>
              <a:r>
                <a:rPr lang="en-US" altLang="sr-Latn-RS" sz="2000" b="1" dirty="0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sr-Latn-RS" sz="2000" b="1" dirty="0" err="1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Пријаву</a:t>
              </a:r>
              <a:r>
                <a:rPr lang="en-US" altLang="sr-Latn-RS" sz="2000" b="1" dirty="0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sr-Latn-RS" sz="2000" b="1" dirty="0" err="1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градилишта</a:t>
              </a:r>
              <a:r>
                <a:rPr lang="en-US" altLang="sr-Latn-RS" sz="2000" b="1" dirty="0">
                  <a:solidFill>
                    <a:srgbClr val="A5002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:</a:t>
              </a:r>
            </a:p>
          </p:txBody>
        </p:sp>
        <p:sp>
          <p:nvSpPr>
            <p:cNvPr id="6" name="Text Box 4">
              <a:extLst>
                <a:ext uri="{FF2B5EF4-FFF2-40B4-BE49-F238E27FC236}">
                  <a16:creationId xmlns:a16="http://schemas.microsoft.com/office/drawing/2014/main" id="{CA94E53A-2E3D-4EE0-8A38-42E80C8C52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84" y="1364"/>
              <a:ext cx="2577" cy="206"/>
            </a:xfrm>
            <a:prstGeom prst="rect">
              <a:avLst/>
            </a:prstGeom>
            <a:solidFill>
              <a:srgbClr val="FFFF99"/>
            </a:solidFill>
            <a:ln w="28575" algn="ctr">
              <a:solidFill>
                <a:srgbClr val="00666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1000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altLang="sr-Latn-RS" b="1" dirty="0" err="1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зависно</a:t>
              </a:r>
              <a:r>
                <a:rPr lang="en-US" altLang="sr-Latn-RS" b="1" dirty="0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sr-Latn-RS" b="1" dirty="0" err="1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од</a:t>
              </a:r>
              <a:r>
                <a:rPr lang="en-US" altLang="sr-Latn-RS" b="1" dirty="0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sr-Latn-RS" b="1" dirty="0" err="1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обима</a:t>
              </a:r>
              <a:r>
                <a:rPr lang="en-US" altLang="sr-Latn-RS" b="1" dirty="0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sr-Latn-RS" b="1" dirty="0" err="1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радова</a:t>
              </a:r>
              <a:endParaRPr lang="en-US" altLang="sr-Latn-RS" b="1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Text Box 5">
              <a:extLst>
                <a:ext uri="{FF2B5EF4-FFF2-40B4-BE49-F238E27FC236}">
                  <a16:creationId xmlns:a16="http://schemas.microsoft.com/office/drawing/2014/main" id="{BAB70DA9-F508-4580-A3E4-B7DFCA5226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7" y="1786"/>
              <a:ext cx="1633" cy="808"/>
            </a:xfrm>
            <a:prstGeom prst="rect">
              <a:avLst/>
            </a:prstGeom>
            <a:solidFill>
              <a:srgbClr val="FFFFCC"/>
            </a:solidFill>
            <a:ln w="28575" algn="ctr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1000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altLang="sr-Latn-RS" sz="1800" b="1" dirty="0" err="1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Планирано</a:t>
              </a:r>
              <a:r>
                <a:rPr lang="en-US" altLang="sr-Latn-RS" sz="1800" b="1" dirty="0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sr-Latn-RS" sz="1800" b="1" dirty="0" err="1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трејање</a:t>
              </a:r>
              <a:r>
                <a:rPr lang="en-US" altLang="sr-Latn-RS" sz="1800" b="1" dirty="0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sr-Latn-RS" sz="1800" b="1" dirty="0" err="1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радова</a:t>
              </a:r>
              <a:r>
                <a:rPr lang="en-US" altLang="sr-Latn-RS" sz="1800" b="1" dirty="0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sr-Latn-RS" sz="1800" b="1" dirty="0" err="1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дуже</a:t>
              </a:r>
              <a:r>
                <a:rPr lang="en-US" altLang="sr-Latn-RS" sz="1800" b="1" dirty="0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:</a:t>
              </a:r>
            </a:p>
            <a:p>
              <a:pPr algn="ctr">
                <a:lnSpc>
                  <a:spcPct val="90000"/>
                </a:lnSpc>
              </a:pPr>
              <a:r>
                <a:rPr lang="en-US" altLang="sr-Latn-RS" sz="1800" b="1" dirty="0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30 </a:t>
              </a:r>
              <a:r>
                <a:rPr lang="en-US" altLang="sr-Latn-RS" sz="1800" b="1" dirty="0" err="1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радних</a:t>
              </a:r>
              <a:r>
                <a:rPr lang="en-US" altLang="sr-Latn-RS" sz="1800" b="1" dirty="0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sr-Latn-RS" sz="1800" b="1" dirty="0" err="1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дана</a:t>
              </a:r>
              <a:r>
                <a:rPr lang="en-US" altLang="sr-Latn-RS" sz="1800" b="1" dirty="0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sr-Latn-RS" sz="1800" b="1" dirty="0">
                  <a:solidFill>
                    <a:srgbClr val="A5002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</a:t>
              </a:r>
              <a:r>
                <a:rPr lang="en-US" altLang="sr-Latn-RS" sz="1800" b="1" dirty="0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sr-Latn-RS" sz="1800" b="1" dirty="0" err="1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истовремено</a:t>
              </a:r>
              <a:r>
                <a:rPr lang="en-US" altLang="sr-Latn-RS" sz="1800" b="1" dirty="0">
                  <a:solidFill>
                    <a:srgbClr val="A5002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sr-Latn-RS" sz="1800" b="1" dirty="0" err="1">
                  <a:solidFill>
                    <a:srgbClr val="A5002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ради</a:t>
              </a:r>
              <a:r>
                <a:rPr lang="en-US" altLang="sr-Latn-RS" sz="1800" b="1" dirty="0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sr-Latn-RS" sz="1800" b="1" dirty="0" err="1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више</a:t>
              </a:r>
              <a:r>
                <a:rPr lang="en-US" altLang="sr-Latn-RS" sz="1800" b="1" dirty="0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sr-Latn-RS" sz="1800" b="1" dirty="0" err="1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од</a:t>
              </a:r>
              <a:r>
                <a:rPr lang="en-US" altLang="sr-Latn-RS" sz="1800" b="1" dirty="0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20 </a:t>
              </a:r>
              <a:r>
                <a:rPr lang="en-US" altLang="sr-Latn-RS" sz="1800" b="1" dirty="0" err="1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запослених</a:t>
              </a:r>
              <a:endParaRPr lang="en-US" altLang="sr-Latn-RS" sz="1800" b="1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Text Box 6">
              <a:extLst>
                <a:ext uri="{FF2B5EF4-FFF2-40B4-BE49-F238E27FC236}">
                  <a16:creationId xmlns:a16="http://schemas.microsoft.com/office/drawing/2014/main" id="{EEBDCC4A-6A7B-4936-BB2F-D842FDF1D4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19" y="1858"/>
              <a:ext cx="692" cy="279"/>
            </a:xfrm>
            <a:prstGeom prst="rect">
              <a:avLst/>
            </a:prstGeom>
            <a:solidFill>
              <a:srgbClr val="FFFFCC"/>
            </a:solidFill>
            <a:ln w="28575" algn="ctr">
              <a:solidFill>
                <a:srgbClr val="00336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1000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sr-Latn-RS" sz="2400" b="1" dirty="0" err="1">
                  <a:solidFill>
                    <a:srgbClr val="A5002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или</a:t>
              </a:r>
              <a:endParaRPr lang="en-US" altLang="sr-Latn-RS" sz="2400" b="1" dirty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Text Box 7">
              <a:extLst>
                <a:ext uri="{FF2B5EF4-FFF2-40B4-BE49-F238E27FC236}">
                  <a16:creationId xmlns:a16="http://schemas.microsoft.com/office/drawing/2014/main" id="{DBEE4B25-8AAE-48C6-849A-52FDCD9DA7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70" y="1770"/>
              <a:ext cx="1578" cy="824"/>
            </a:xfrm>
            <a:prstGeom prst="rect">
              <a:avLst/>
            </a:prstGeom>
            <a:solidFill>
              <a:srgbClr val="FFFFCC"/>
            </a:solidFill>
            <a:ln w="28575" algn="ctr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1000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altLang="sr-Latn-RS" sz="1800" b="1" dirty="0" err="1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Планираним</a:t>
              </a:r>
              <a:r>
                <a:rPr lang="en-US" altLang="sr-Latn-RS" sz="1800" b="1" dirty="0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sr-Latn-RS" sz="1800" b="1" dirty="0" err="1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обимом</a:t>
              </a:r>
              <a:r>
                <a:rPr lang="en-US" altLang="sr-Latn-RS" sz="1800" b="1" dirty="0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sr-Latn-RS" sz="1800" b="1" dirty="0" err="1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радова</a:t>
              </a:r>
              <a:r>
                <a:rPr lang="en-US" altLang="sr-Latn-RS" sz="1800" b="1" dirty="0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sr-Latn-RS" sz="1800" b="1" dirty="0" err="1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обухваћено</a:t>
              </a:r>
              <a:r>
                <a:rPr lang="en-US" altLang="sr-Latn-RS" sz="1800" b="1" dirty="0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sr-Latn-RS" sz="1800" b="1" dirty="0" err="1">
                  <a:solidFill>
                    <a:srgbClr val="8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више</a:t>
              </a:r>
              <a:r>
                <a:rPr lang="en-US" altLang="sr-Latn-RS" sz="1800" b="1" dirty="0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sr-Latn-RS" sz="1800" b="1" dirty="0" err="1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од</a:t>
              </a:r>
              <a:r>
                <a:rPr lang="en-US" altLang="sr-Latn-RS" sz="1800" b="1" dirty="0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:</a:t>
              </a:r>
            </a:p>
            <a:p>
              <a:pPr algn="ctr">
                <a:lnSpc>
                  <a:spcPct val="90000"/>
                </a:lnSpc>
              </a:pPr>
              <a:r>
                <a:rPr lang="en-US" altLang="sr-Latn-RS" sz="1800" b="1" dirty="0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500 </a:t>
              </a:r>
              <a:r>
                <a:rPr lang="en-US" altLang="sr-Latn-RS" sz="1800" b="1" dirty="0" err="1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лица</a:t>
              </a:r>
              <a:r>
                <a:rPr lang="en-US" altLang="sr-Latn-RS" sz="1800" b="1" dirty="0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sr-Latn-RS" sz="1800" b="1" dirty="0" err="1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или</a:t>
              </a:r>
              <a:r>
                <a:rPr lang="en-US" altLang="sr-Latn-RS" sz="1800" b="1" dirty="0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sr-Latn-RS" sz="1800" b="1" dirty="0" err="1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дана</a:t>
              </a:r>
              <a:endParaRPr lang="en-US" altLang="sr-Latn-RS" sz="1800" b="1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endParaRPr lang="en-US" altLang="sr-Latn-RS" sz="1800" b="1" dirty="0">
                <a:solidFill>
                  <a:srgbClr val="003366"/>
                </a:solidFill>
              </a:endParaRPr>
            </a:p>
          </p:txBody>
        </p:sp>
        <p:sp>
          <p:nvSpPr>
            <p:cNvPr id="10" name="Text Box 8">
              <a:extLst>
                <a:ext uri="{FF2B5EF4-FFF2-40B4-BE49-F238E27FC236}">
                  <a16:creationId xmlns:a16="http://schemas.microsoft.com/office/drawing/2014/main" id="{0319CC1F-7461-4B58-B54B-35B2F12819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56" y="2829"/>
              <a:ext cx="3682" cy="507"/>
            </a:xfrm>
            <a:prstGeom prst="rect">
              <a:avLst/>
            </a:prstGeom>
            <a:solidFill>
              <a:srgbClr val="FFFFCC"/>
            </a:solidFill>
            <a:ln w="38100" algn="ctr">
              <a:solidFill>
                <a:srgbClr val="00666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1000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altLang="sr-Latn-RS" sz="1800" b="1" dirty="0">
                  <a:solidFill>
                    <a:srgbClr val="00336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ПРИЈАВУ ДОСТАВИ НАДЛЕЖНОЈ ИНСПЕКЦИЈИ РАДА НАЈКАСНИЈЕ 15 ДАНА ПРЕ ПОЧЕТКА РАДА НА ГРАДИЛИШТУ</a:t>
              </a:r>
              <a:endParaRPr lang="en-US" altLang="sr-Latn-RS" sz="2600" b="1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Text Box 9">
              <a:extLst>
                <a:ext uri="{FF2B5EF4-FFF2-40B4-BE49-F238E27FC236}">
                  <a16:creationId xmlns:a16="http://schemas.microsoft.com/office/drawing/2014/main" id="{BE5B42E0-3132-45A8-B631-35BAE3821D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56" y="3536"/>
              <a:ext cx="3682" cy="356"/>
            </a:xfrm>
            <a:prstGeom prst="rect">
              <a:avLst/>
            </a:prstGeom>
            <a:noFill/>
            <a:ln w="38100" algn="ctr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C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1000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altLang="sr-Latn-RS" sz="1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КОПИЈУ ПРИЈАВЕ ПОСТАВИ НА ВИДНО МЕСТО НА ГРАДИЛИШТУ</a:t>
              </a:r>
            </a:p>
          </p:txBody>
        </p:sp>
        <p:sp>
          <p:nvSpPr>
            <p:cNvPr id="12" name="AutoShape 10">
              <a:extLst>
                <a:ext uri="{FF2B5EF4-FFF2-40B4-BE49-F238E27FC236}">
                  <a16:creationId xmlns:a16="http://schemas.microsoft.com/office/drawing/2014/main" id="{80E2DDAA-3C9D-4484-9DDD-465D790D2C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2" y="1171"/>
              <a:ext cx="314" cy="181"/>
            </a:xfrm>
            <a:prstGeom prst="downArrow">
              <a:avLst>
                <a:gd name="adj1" fmla="val 50000"/>
                <a:gd name="adj2" fmla="val 25000"/>
              </a:avLst>
            </a:prstGeom>
            <a:solidFill>
              <a:srgbClr val="99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sr-Latn-RS"/>
            </a:p>
          </p:txBody>
        </p:sp>
        <p:sp>
          <p:nvSpPr>
            <p:cNvPr id="13" name="AutoShape 11">
              <a:extLst>
                <a:ext uri="{FF2B5EF4-FFF2-40B4-BE49-F238E27FC236}">
                  <a16:creationId xmlns:a16="http://schemas.microsoft.com/office/drawing/2014/main" id="{DCAD29C9-718C-422A-B0DB-F42E7D6501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17" y="3377"/>
              <a:ext cx="314" cy="149"/>
            </a:xfrm>
            <a:prstGeom prst="downArrow">
              <a:avLst>
                <a:gd name="adj1" fmla="val 50000"/>
                <a:gd name="adj2" fmla="val 25000"/>
              </a:avLst>
            </a:prstGeom>
            <a:solidFill>
              <a:srgbClr val="99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sr-Latn-RS"/>
            </a:p>
          </p:txBody>
        </p:sp>
        <p:sp>
          <p:nvSpPr>
            <p:cNvPr id="14" name="AutoShape 12">
              <a:extLst>
                <a:ext uri="{FF2B5EF4-FFF2-40B4-BE49-F238E27FC236}">
                  <a16:creationId xmlns:a16="http://schemas.microsoft.com/office/drawing/2014/main" id="{7E21B26A-4CA9-4AA2-9C7F-45EA0F60D1B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9491771" flipH="1">
              <a:off x="1643" y="2660"/>
              <a:ext cx="314" cy="174"/>
            </a:xfrm>
            <a:prstGeom prst="downArrow">
              <a:avLst>
                <a:gd name="adj1" fmla="val 43769"/>
                <a:gd name="adj2" fmla="val 52875"/>
              </a:avLst>
            </a:prstGeom>
            <a:solidFill>
              <a:srgbClr val="99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sr-Latn-RS"/>
            </a:p>
          </p:txBody>
        </p:sp>
        <p:sp>
          <p:nvSpPr>
            <p:cNvPr id="15" name="AutoShape 13">
              <a:extLst>
                <a:ext uri="{FF2B5EF4-FFF2-40B4-BE49-F238E27FC236}">
                  <a16:creationId xmlns:a16="http://schemas.microsoft.com/office/drawing/2014/main" id="{7CF1D780-FD73-416D-8E81-BD1DD5FC566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08229">
              <a:off x="4082" y="2663"/>
              <a:ext cx="314" cy="174"/>
            </a:xfrm>
            <a:prstGeom prst="downArrow">
              <a:avLst>
                <a:gd name="adj1" fmla="val 43769"/>
                <a:gd name="adj2" fmla="val 52875"/>
              </a:avLst>
            </a:prstGeom>
            <a:solidFill>
              <a:srgbClr val="99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sr-Latn-RS"/>
            </a:p>
          </p:txBody>
        </p:sp>
        <p:sp>
          <p:nvSpPr>
            <p:cNvPr id="16" name="AutoShape 14">
              <a:extLst>
                <a:ext uri="{FF2B5EF4-FFF2-40B4-BE49-F238E27FC236}">
                  <a16:creationId xmlns:a16="http://schemas.microsoft.com/office/drawing/2014/main" id="{2365716E-5008-42E4-B4C2-D3D14737301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08229">
              <a:off x="1601" y="1615"/>
              <a:ext cx="314" cy="174"/>
            </a:xfrm>
            <a:prstGeom prst="downArrow">
              <a:avLst>
                <a:gd name="adj1" fmla="val 43769"/>
                <a:gd name="adj2" fmla="val 52875"/>
              </a:avLst>
            </a:prstGeom>
            <a:solidFill>
              <a:srgbClr val="99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sr-Latn-RS"/>
            </a:p>
          </p:txBody>
        </p:sp>
        <p:sp>
          <p:nvSpPr>
            <p:cNvPr id="17" name="AutoShape 15">
              <a:extLst>
                <a:ext uri="{FF2B5EF4-FFF2-40B4-BE49-F238E27FC236}">
                  <a16:creationId xmlns:a16="http://schemas.microsoft.com/office/drawing/2014/main" id="{0A198CC2-B68E-4BCB-BBFB-BE99948930E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9491771" flipH="1">
              <a:off x="4066" y="1611"/>
              <a:ext cx="314" cy="174"/>
            </a:xfrm>
            <a:prstGeom prst="downArrow">
              <a:avLst>
                <a:gd name="adj1" fmla="val 43769"/>
                <a:gd name="adj2" fmla="val 52875"/>
              </a:avLst>
            </a:prstGeom>
            <a:solidFill>
              <a:srgbClr val="99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sr-Latn-RS"/>
            </a:p>
          </p:txBody>
        </p:sp>
      </p:grpSp>
    </p:spTree>
    <p:extLst>
      <p:ext uri="{BB962C8B-B14F-4D97-AF65-F5344CB8AC3E}">
        <p14:creationId xmlns:p14="http://schemas.microsoft.com/office/powerpoint/2010/main" val="962416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2D117-4D01-4BEC-8A31-09F5376F93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90331"/>
            <a:ext cx="4846983" cy="496807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r-Cyrl-CS" altLang="sr-Latn-RS" b="1" dirty="0">
                <a:solidFill>
                  <a:schemeClr val="tx1"/>
                </a:solidFill>
                <a:latin typeface="Times New Roman" panose="02020603050405020304" pitchFamily="18" charset="0"/>
              </a:rPr>
              <a:t>ПРИЈАВА СЕ АЖУРИРА У СЛУЧАЈУ:</a:t>
            </a:r>
          </a:p>
          <a:p>
            <a:endParaRPr lang="en-US" altLang="sr-Latn-RS" dirty="0">
              <a:latin typeface="Times New Roman" panose="02020603050405020304" pitchFamily="18" charset="0"/>
            </a:endParaRPr>
          </a:p>
          <a:p>
            <a:pPr>
              <a:buFontTx/>
              <a:buChar char="•"/>
            </a:pPr>
            <a:r>
              <a:rPr lang="sr-Cyrl-CS" altLang="sr-Latn-RS" sz="24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ПРОМЕНА КОЈЕ УТИЧУ НА ЗАВРШЕТАК РАДОВА,</a:t>
            </a:r>
            <a:r>
              <a:rPr lang="sr-Cyrl-CS" altLang="sr-Latn-R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sr-Latn-R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•"/>
            </a:pPr>
            <a:r>
              <a:rPr lang="sr-Cyrl-CS" altLang="sr-Latn-RS" sz="24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УВОЂЕЊА НОВОГ ПОСЛОДАВЦА ИЛИ ДРУГОГ ЛИЦА,</a:t>
            </a:r>
            <a:endParaRPr lang="en-US" altLang="sr-Latn-RS" sz="2400" b="1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>
              <a:buFontTx/>
              <a:buChar char="•"/>
            </a:pPr>
            <a:r>
              <a:rPr lang="sr-Cyrl-CS" altLang="sr-Latn-RS" sz="24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ПРИВРЕМЕНЕ ОБУСТАВЕ РАДОВА НА ГРАДИЛИШТУ.</a:t>
            </a:r>
            <a:endParaRPr lang="en-US" altLang="sr-Latn-RS" sz="2400" b="1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endParaRPr lang="sr-Latn-R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09C34F-69E0-4974-A4D0-D05087C7E7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3689" y="26698"/>
            <a:ext cx="5057774" cy="5659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3169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>
            <a:extLst>
              <a:ext uri="{FF2B5EF4-FFF2-40B4-BE49-F238E27FC236}">
                <a16:creationId xmlns:a16="http://schemas.microsoft.com/office/drawing/2014/main" id="{13787049-3573-400D-ACC0-648F948C46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6"/>
            <a:ext cx="10515600" cy="50951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sr-Cyrl-CS" altLang="sr-Latn-R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ПОСЛОВИ КООРДИНАТОРА ЗА ИЗРАДУ ПРОЈЕКТА</a:t>
            </a:r>
            <a:endParaRPr lang="en-US" altLang="sr-Latn-R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2B60FEEA-C1CD-4DC4-B8FF-12CC698FDF3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936776" y="1046923"/>
            <a:ext cx="6096199" cy="4996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rmAutofit/>
          </a:bodyPr>
          <a:lstStyle>
            <a:lvl1pPr marL="342900" indent="-342900">
              <a:spcBef>
                <a:spcPct val="20000"/>
              </a:spcBef>
              <a:defRPr sz="20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l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buFontTx/>
              <a:buChar char="•"/>
            </a:pPr>
            <a:r>
              <a:rPr lang="ru-RU" altLang="sr-Latn-R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врши координацију примене начела превенције;</a:t>
            </a:r>
          </a:p>
          <a:p>
            <a:pPr algn="just" eaLnBrk="1" hangingPunct="1">
              <a:buFontTx/>
              <a:buChar char="•"/>
            </a:pPr>
            <a:r>
              <a:rPr lang="ru-RU" altLang="sr-Latn-R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израђује </a:t>
            </a:r>
            <a:r>
              <a:rPr lang="ru-RU" altLang="sr-Latn-RS" dirty="0">
                <a:solidFill>
                  <a:schemeClr val="tx1"/>
                </a:solidFill>
                <a:latin typeface="Times New Roman" panose="02020603050405020304" pitchFamily="18" charset="0"/>
              </a:rPr>
              <a:t>Пл</a:t>
            </a:r>
            <a:r>
              <a:rPr lang="ru-RU" altLang="sr-Latn-R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 првентивних мера којим је одређено</a:t>
            </a:r>
            <a:r>
              <a:rPr lang="en-US" altLang="sr-Latn-R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sr-Latn-R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уређење градилишта и специфичне мере безбедности </a:t>
            </a:r>
            <a:r>
              <a:rPr lang="en-US" altLang="sr-Latn-R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sr-Latn-R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здравља на раду на том градилишту;</a:t>
            </a:r>
            <a:endParaRPr lang="ru-RU" altLang="sr-Latn-RS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just" eaLnBrk="1" hangingPunct="1">
              <a:buFontTx/>
              <a:buChar char="•"/>
            </a:pPr>
            <a:r>
              <a:rPr lang="ru-RU" altLang="sr-Latn-R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води рачуна да се при изради Плана превентивних</a:t>
            </a:r>
            <a:r>
              <a:rPr lang="en-US" altLang="sr-Latn-R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sr-Latn-R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мера узму у обзир све  индустријске активности у</a:t>
            </a:r>
            <a:r>
              <a:rPr lang="en-US" altLang="sr-Latn-R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sr-Latn-R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близини градилишта;</a:t>
            </a:r>
            <a:endParaRPr lang="en-US" altLang="sr-Latn-R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80000"/>
              </a:lnSpc>
              <a:buFontTx/>
              <a:buChar char="•"/>
            </a:pPr>
            <a:r>
              <a:rPr lang="sr-Cyrl-CS" altLang="sr-Latn-R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припрема документа, која у складу са </a:t>
            </a:r>
            <a:r>
              <a:rPr lang="en-US" altLang="sr-Latn-R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sr-Cyrl-CS" altLang="sr-Latn-R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карактеристикама пројекта, садрж</a:t>
            </a:r>
            <a:r>
              <a:rPr lang="sr-Cyrl-CS" altLang="sr-Latn-RS" dirty="0">
                <a:solidFill>
                  <a:schemeClr val="tx1"/>
                </a:solidFill>
                <a:latin typeface="Times New Roman" panose="02020603050405020304" pitchFamily="18" charset="0"/>
              </a:rPr>
              <a:t>е</a:t>
            </a:r>
            <a:r>
              <a:rPr lang="sr-Cyrl-CS" altLang="sr-Latn-R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релевантне информациј</a:t>
            </a:r>
            <a:r>
              <a:rPr lang="en-US" altLang="sr-Latn-R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sr-Cyrl-CS" altLang="sr-Latn-R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кој</a:t>
            </a:r>
            <a:r>
              <a:rPr lang="sr-Cyrl-CS" altLang="sr-Latn-RS" dirty="0">
                <a:solidFill>
                  <a:schemeClr val="tx1"/>
                </a:solidFill>
                <a:latin typeface="Times New Roman" panose="02020603050405020304" pitchFamily="18" charset="0"/>
              </a:rPr>
              <a:t>е</a:t>
            </a:r>
            <a:r>
              <a:rPr lang="sr-Cyrl-CS" altLang="sr-Latn-R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је потребно узети </a:t>
            </a:r>
            <a:r>
              <a:rPr lang="en-US" altLang="sr-Latn-R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CS" altLang="sr-Latn-R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обзир </a:t>
            </a:r>
            <a:r>
              <a:rPr lang="en-US" altLang="sr-Latn-R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sr-Cyrl-CS" altLang="sr-Latn-R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току извођења свих даљих радова на градилишту.</a:t>
            </a:r>
            <a:endParaRPr lang="en-US" altLang="sr-Latn-R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AutoShape 10">
            <a:extLst>
              <a:ext uri="{FF2B5EF4-FFF2-40B4-BE49-F238E27FC236}">
                <a16:creationId xmlns:a16="http://schemas.microsoft.com/office/drawing/2014/main" id="{9DC195A9-AA2F-40AA-B51C-BB20BE42033E}"/>
              </a:ext>
            </a:extLst>
          </p:cNvPr>
          <p:cNvSpPr>
            <a:spLocks/>
          </p:cNvSpPr>
          <p:nvPr/>
        </p:nvSpPr>
        <p:spPr bwMode="auto">
          <a:xfrm>
            <a:off x="5584727" y="1152422"/>
            <a:ext cx="188672" cy="4185122"/>
          </a:xfrm>
          <a:prstGeom prst="leftBrace">
            <a:avLst>
              <a:gd name="adj1" fmla="val 136852"/>
              <a:gd name="adj2" fmla="val 50000"/>
            </a:avLst>
          </a:prstGeom>
          <a:solidFill>
            <a:schemeClr val="tx1"/>
          </a:solidFill>
          <a:ln w="381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1" hangingPunct="1"/>
            <a:endParaRPr lang="en-GB" altLang="sr-Latn-RS" sz="2400" b="0" dirty="0">
              <a:latin typeface="Arial Black" panose="020B0A040201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E58DBD4-7E57-4B8F-9CEF-8BE91D7D3E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453" y="1152422"/>
            <a:ext cx="3487817" cy="3487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72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A711A0-B888-490A-AEB7-6C3B36ACC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26696"/>
          </a:xfrm>
        </p:spPr>
        <p:txBody>
          <a:bodyPr/>
          <a:lstStyle/>
          <a:p>
            <a:pPr algn="ctr"/>
            <a:r>
              <a:rPr lang="sr-Cyrl-CS" altLang="sr-Latn-RS" dirty="0">
                <a:solidFill>
                  <a:schemeClr val="tx1"/>
                </a:solidFill>
                <a:latin typeface="Times New Roman" panose="02020603050405020304" pitchFamily="18" charset="0"/>
              </a:rPr>
              <a:t>ПЛАН ПРЕВЕНТИВНИХ МЕРА</a:t>
            </a:r>
            <a:endParaRPr lang="sr-Latn-RS" dirty="0">
              <a:solidFill>
                <a:schemeClr val="tx1"/>
              </a:solidFill>
            </a:endParaRPr>
          </a:p>
        </p:txBody>
      </p:sp>
      <p:grpSp>
        <p:nvGrpSpPr>
          <p:cNvPr id="4" name="Group 8">
            <a:extLst>
              <a:ext uri="{FF2B5EF4-FFF2-40B4-BE49-F238E27FC236}">
                <a16:creationId xmlns:a16="http://schemas.microsoft.com/office/drawing/2014/main" id="{FD86CA35-8064-465C-A5B9-89379B8EA751}"/>
              </a:ext>
            </a:extLst>
          </p:cNvPr>
          <p:cNvGrpSpPr>
            <a:grpSpLocks/>
          </p:cNvGrpSpPr>
          <p:nvPr/>
        </p:nvGrpSpPr>
        <p:grpSpPr bwMode="auto">
          <a:xfrm>
            <a:off x="1583140" y="1091822"/>
            <a:ext cx="9274175" cy="4067175"/>
            <a:chOff x="0" y="1011"/>
            <a:chExt cx="5842" cy="2562"/>
          </a:xfrm>
        </p:grpSpPr>
        <p:sp>
          <p:nvSpPr>
            <p:cNvPr id="5" name="Oval 9">
              <a:extLst>
                <a:ext uri="{FF2B5EF4-FFF2-40B4-BE49-F238E27FC236}">
                  <a16:creationId xmlns:a16="http://schemas.microsoft.com/office/drawing/2014/main" id="{0C4E3147-C4B7-466F-915D-C267EB2F93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4" y="1627"/>
              <a:ext cx="2144" cy="808"/>
            </a:xfrm>
            <a:prstGeom prst="ellipse">
              <a:avLst/>
            </a:prstGeom>
            <a:solidFill>
              <a:srgbClr val="CC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lnSpc>
                  <a:spcPct val="120000"/>
                </a:lnSpc>
              </a:pPr>
              <a:r>
                <a:rPr lang="en-US" altLang="sr-Latn-R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</a:t>
              </a:r>
              <a:r>
                <a:rPr lang="sr-Cyrl-CS" altLang="sr-Latn-R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ЛАН ПРЕВЕНТИВНИХ </a:t>
              </a:r>
            </a:p>
            <a:p>
              <a:pPr algn="ctr"/>
              <a:r>
                <a:rPr lang="sr-Cyrl-CS" altLang="sr-Latn-R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МЕРА</a:t>
              </a:r>
              <a:endParaRPr lang="en-US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Rectangle 10">
              <a:extLst>
                <a:ext uri="{FF2B5EF4-FFF2-40B4-BE49-F238E27FC236}">
                  <a16:creationId xmlns:a16="http://schemas.microsoft.com/office/drawing/2014/main" id="{9480E97E-8BAA-47E9-917D-A9939EE0F4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8" y="1011"/>
              <a:ext cx="1321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3CCCC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sr-Cyrl-CS" altLang="sr-Latn-RS" sz="1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Ситуациони  план</a:t>
              </a:r>
              <a:endParaRPr lang="en-US" altLang="sr-Latn-RS" sz="1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Line 11">
              <a:extLst>
                <a:ext uri="{FF2B5EF4-FFF2-40B4-BE49-F238E27FC236}">
                  <a16:creationId xmlns:a16="http://schemas.microsoft.com/office/drawing/2014/main" id="{3FD554AA-31B7-40DE-8D0B-435934BF27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04" y="1291"/>
              <a:ext cx="0" cy="32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sr-Latn-RS" b="1"/>
            </a:p>
          </p:txBody>
        </p:sp>
        <p:sp>
          <p:nvSpPr>
            <p:cNvPr id="8" name="Line 12">
              <a:extLst>
                <a:ext uri="{FF2B5EF4-FFF2-40B4-BE49-F238E27FC236}">
                  <a16:creationId xmlns:a16="http://schemas.microsoft.com/office/drawing/2014/main" id="{05E7B935-45E2-47D8-A03E-6C2808FC239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52" y="2507"/>
              <a:ext cx="0" cy="32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sr-Latn-RS" b="1"/>
            </a:p>
          </p:txBody>
        </p:sp>
        <p:sp>
          <p:nvSpPr>
            <p:cNvPr id="9" name="Rectangle 13">
              <a:extLst>
                <a:ext uri="{FF2B5EF4-FFF2-40B4-BE49-F238E27FC236}">
                  <a16:creationId xmlns:a16="http://schemas.microsoft.com/office/drawing/2014/main" id="{5F847350-815C-4F3D-B0AA-493CABD8E6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6" y="2830"/>
              <a:ext cx="282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3CCCC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sr-Cyrl-CS" altLang="sr-Latn-RS" sz="1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Специфичне мере за безбедан и здрав рад</a:t>
              </a:r>
              <a:endParaRPr lang="en-US" altLang="sr-Latn-RS" sz="1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Line 14">
              <a:extLst>
                <a:ext uri="{FF2B5EF4-FFF2-40B4-BE49-F238E27FC236}">
                  <a16:creationId xmlns:a16="http://schemas.microsoft.com/office/drawing/2014/main" id="{76B9D4D5-18C3-4E8E-81DE-47C6461A60D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1727" y="1895"/>
              <a:ext cx="0" cy="32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sr-Latn-RS" b="1"/>
            </a:p>
          </p:txBody>
        </p:sp>
        <p:sp>
          <p:nvSpPr>
            <p:cNvPr id="11" name="Rectangle 15">
              <a:extLst>
                <a:ext uri="{FF2B5EF4-FFF2-40B4-BE49-F238E27FC236}">
                  <a16:creationId xmlns:a16="http://schemas.microsoft.com/office/drawing/2014/main" id="{78F3A3ED-2B60-4AED-BE97-5628EC3786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1750"/>
              <a:ext cx="1582" cy="5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3CCCC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sr-Cyrl-CS" altLang="sr-Latn-RS" sz="1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Опис организације и </a:t>
              </a:r>
            </a:p>
            <a:p>
              <a:pPr algn="ctr"/>
              <a:r>
                <a:rPr lang="sr-Cyrl-CS" altLang="sr-Latn-RS" sz="1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технологије извођења </a:t>
              </a:r>
            </a:p>
            <a:p>
              <a:pPr algn="ctr"/>
              <a:r>
                <a:rPr lang="sr-Cyrl-CS" altLang="sr-Latn-RS" sz="1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радова</a:t>
              </a:r>
              <a:endParaRPr lang="en-US" altLang="sr-Latn-RS" sz="1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Rectangle 16">
              <a:extLst>
                <a:ext uri="{FF2B5EF4-FFF2-40B4-BE49-F238E27FC236}">
                  <a16:creationId xmlns:a16="http://schemas.microsoft.com/office/drawing/2014/main" id="{C28562C9-2C00-434F-81EE-A9DE027BD7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4" y="1751"/>
              <a:ext cx="1468" cy="5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3CCCC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sr-Latn-RS" sz="1800" b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План</a:t>
              </a:r>
              <a:r>
                <a:rPr lang="sr-Cyrl-CS" altLang="sr-Latn-RS" sz="1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фазе и рокова </a:t>
              </a:r>
            </a:p>
            <a:p>
              <a:pPr algn="ctr"/>
              <a:r>
                <a:rPr lang="sr-Cyrl-CS" altLang="sr-Latn-RS" sz="1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извођења појединих </a:t>
              </a:r>
            </a:p>
            <a:p>
              <a:pPr algn="ctr"/>
              <a:r>
                <a:rPr lang="sr-Cyrl-CS" altLang="sr-Latn-RS" sz="1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радова</a:t>
              </a:r>
              <a:endParaRPr lang="en-US" altLang="sr-Latn-RS" sz="1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Line 17">
              <a:extLst>
                <a:ext uri="{FF2B5EF4-FFF2-40B4-BE49-F238E27FC236}">
                  <a16:creationId xmlns:a16="http://schemas.microsoft.com/office/drawing/2014/main" id="{8284438D-5661-4F04-AAAE-520F684A1CD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>
              <a:off x="4223" y="1888"/>
              <a:ext cx="0" cy="32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sr-Latn-RS" b="1"/>
            </a:p>
          </p:txBody>
        </p:sp>
        <p:sp>
          <p:nvSpPr>
            <p:cNvPr id="14" name="Line 18">
              <a:extLst>
                <a:ext uri="{FF2B5EF4-FFF2-40B4-BE49-F238E27FC236}">
                  <a16:creationId xmlns:a16="http://schemas.microsoft.com/office/drawing/2014/main" id="{BF5ADCBF-F15F-4202-BE6D-2FD82D86BAA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H="1">
              <a:off x="4023" y="3071"/>
              <a:ext cx="219" cy="32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sr-Latn-RS" b="1"/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10F8120F-D9EF-4FCE-ABC7-D4732EE5B1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6" y="3340"/>
              <a:ext cx="1004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3CCCC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sr-Cyrl-CS" altLang="sr-Latn-RS" sz="1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Из Прилога 2</a:t>
              </a:r>
              <a:endParaRPr lang="en-US" altLang="sr-Latn-RS" sz="1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Line 20">
              <a:extLst>
                <a:ext uri="{FF2B5EF4-FFF2-40B4-BE49-F238E27FC236}">
                  <a16:creationId xmlns:a16="http://schemas.microsoft.com/office/drawing/2014/main" id="{73FE929C-49C8-44FF-8A30-1E632AB726E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1754" y="3064"/>
              <a:ext cx="219" cy="32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sr-Latn-RS" b="1"/>
            </a:p>
          </p:txBody>
        </p:sp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F295945A-313C-46E8-99E9-7656391D76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" y="3340"/>
              <a:ext cx="2597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33CCCC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sr-Cyrl-CS" altLang="sr-Latn-RS" sz="1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У односу на индустријске активности</a:t>
              </a:r>
              <a:endParaRPr lang="en-US" altLang="sr-Latn-RS" sz="1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719678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BED51DAA-CDE2-4FE1-BF6A-3E25DC28F6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94891"/>
            <a:ext cx="10515600" cy="52621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sr-Cyrl-CS" altLang="sr-Latn-RS" sz="24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ПРИМЕНА НАЧЕЛА ПРЕВЕНЦИЈЕ</a:t>
            </a:r>
            <a:endParaRPr lang="en-US" altLang="sr-Latn-RS" sz="2400" b="1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5" name="Group 4">
            <a:extLst>
              <a:ext uri="{FF2B5EF4-FFF2-40B4-BE49-F238E27FC236}">
                <a16:creationId xmlns:a16="http://schemas.microsoft.com/office/drawing/2014/main" id="{7ECEF34F-C117-4E3F-B560-723BFFD954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7097723"/>
              </p:ext>
            </p:extLst>
          </p:nvPr>
        </p:nvGraphicFramePr>
        <p:xfrm>
          <a:off x="543464" y="560716"/>
          <a:ext cx="11163802" cy="5348377"/>
        </p:xfrm>
        <a:graphic>
          <a:graphicData uri="http://schemas.openxmlformats.org/drawingml/2006/table">
            <a:tbl>
              <a:tblPr/>
              <a:tblGrid>
                <a:gridCol w="5748816">
                  <a:extLst>
                    <a:ext uri="{9D8B030D-6E8A-4147-A177-3AD203B41FA5}">
                      <a16:colId xmlns:a16="http://schemas.microsoft.com/office/drawing/2014/main" val="324322649"/>
                    </a:ext>
                  </a:extLst>
                </a:gridCol>
                <a:gridCol w="5414986">
                  <a:extLst>
                    <a:ext uri="{9D8B030D-6E8A-4147-A177-3AD203B41FA5}">
                      <a16:colId xmlns:a16="http://schemas.microsoft.com/office/drawing/2014/main" val="2016581898"/>
                    </a:ext>
                  </a:extLst>
                </a:gridCol>
              </a:tblGrid>
              <a:tr h="69627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одражавање уређености и задовољавајућег нивоа чистоће градилишта </a:t>
                      </a:r>
                      <a:endParaRPr kumimoji="0" lang="en-US" altLang="sr-Latn-R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sr-Latn-R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утврђивање услова за уклањање употребљених опасних материја</a:t>
                      </a:r>
                      <a:r>
                        <a:rPr kumimoji="0" lang="en-US" altLang="sr-Latn-R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1505954"/>
                  </a:ext>
                </a:extLst>
              </a:tr>
              <a:tr h="119364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sr-Latn-R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избор локација радних места и обезбеђивање доступности тим радним местима одређивањем саобраћајних површина, пролаза, прелаза и сл., за запослене и опрему за рад</a:t>
                      </a:r>
                      <a:r>
                        <a:rPr kumimoji="0" lang="en-US" altLang="sr-Latn-R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sr-Latn-R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складиштење и одлагање или уклањање отпада и шута</a:t>
                      </a:r>
                      <a:r>
                        <a:rPr kumimoji="0" lang="en-US" altLang="sr-Latn-R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3116120"/>
                  </a:ext>
                </a:extLst>
              </a:tr>
              <a:tr h="99467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sr-Latn-R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утврђивање</a:t>
                      </a:r>
                      <a:r>
                        <a:rPr kumimoji="0" lang="ru-RU" altLang="sr-Latn-R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altLang="sr-Latn-R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услова</a:t>
                      </a:r>
                      <a:r>
                        <a:rPr kumimoji="0" lang="ru-RU" altLang="sr-Latn-R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под </a:t>
                      </a:r>
                      <a:r>
                        <a:rPr kumimoji="0" lang="ru-RU" altLang="sr-Latn-R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којима</a:t>
                      </a:r>
                      <a:r>
                        <a:rPr kumimoji="0" lang="ru-RU" altLang="sr-Latn-R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 ради </a:t>
                      </a:r>
                      <a:r>
                        <a:rPr kumimoji="0" lang="ru-RU" altLang="sr-Latn-R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</a:t>
                      </a:r>
                      <a:r>
                        <a:rPr kumimoji="0" lang="ru-RU" altLang="sr-Latn-R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altLang="sr-Latn-R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разним</a:t>
                      </a:r>
                      <a:r>
                        <a:rPr kumimoji="0" lang="ru-RU" altLang="sr-Latn-R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altLang="sr-Latn-R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материјалима</a:t>
                      </a:r>
                      <a:r>
                        <a:rPr kumimoji="0" lang="en-US" altLang="sr-Latn-R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sr-Latn-R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усклађивање времена потребног за извођење појединих врста и фаза радова сагласно прогресу извођења радова на градилишту</a:t>
                      </a:r>
                      <a:r>
                        <a:rPr kumimoji="0" lang="en-US" altLang="sr-Latn-R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1403269"/>
                  </a:ext>
                </a:extLst>
              </a:tr>
              <a:tr h="14691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sr-Latn-R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одржавање</a:t>
                      </a:r>
                      <a:r>
                        <a:rPr kumimoji="0" lang="ru-RU" altLang="sr-Latn-R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 исправном </a:t>
                      </a:r>
                      <a:r>
                        <a:rPr kumimoji="0" lang="ru-RU" altLang="sr-Latn-R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стању</a:t>
                      </a:r>
                      <a:r>
                        <a:rPr kumimoji="0" lang="ru-RU" altLang="sr-Latn-R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altLang="sr-Latn-R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средстава</a:t>
                      </a:r>
                      <a:r>
                        <a:rPr kumimoji="0" lang="ru-RU" altLang="sr-Latn-R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 рад и </a:t>
                      </a:r>
                      <a:r>
                        <a:rPr kumimoji="0" lang="ru-RU" altLang="sr-Latn-R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инсталација</a:t>
                      </a:r>
                      <a:r>
                        <a:rPr kumimoji="0" lang="ru-RU" altLang="sr-Latn-R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kumimoji="0" lang="ru-RU" altLang="sr-Latn-R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спровођење</a:t>
                      </a:r>
                      <a:r>
                        <a:rPr kumimoji="0" lang="ru-RU" altLang="sr-Latn-R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altLang="sr-Latn-R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превентивних</a:t>
                      </a:r>
                      <a:r>
                        <a:rPr kumimoji="0" lang="ru-RU" altLang="sr-Latn-R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kumimoji="0" lang="ru-RU" altLang="sr-Latn-R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периодичних</a:t>
                      </a:r>
                      <a:r>
                        <a:rPr kumimoji="0" lang="ru-RU" altLang="sr-Latn-R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altLang="sr-Latn-R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прегледа</a:t>
                      </a:r>
                      <a:r>
                        <a:rPr kumimoji="0" lang="ru-RU" altLang="sr-Latn-R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kumimoji="0" lang="ru-RU" altLang="sr-Latn-R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испитивања</a:t>
                      </a:r>
                      <a:r>
                        <a:rPr kumimoji="0" lang="ru-RU" altLang="sr-Latn-R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altLang="sr-Latn-R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опреме</a:t>
                      </a:r>
                      <a:r>
                        <a:rPr kumimoji="0" lang="ru-RU" altLang="sr-Latn-R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 рад, у </a:t>
                      </a:r>
                      <a:r>
                        <a:rPr kumimoji="0" lang="ru-RU" altLang="sr-Latn-R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циљу</a:t>
                      </a:r>
                      <a:r>
                        <a:rPr kumimoji="0" lang="ru-RU" altLang="sr-Latn-R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altLang="sr-Latn-R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остваривања</a:t>
                      </a:r>
                      <a:r>
                        <a:rPr kumimoji="0" lang="ru-RU" altLang="sr-Latn-R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altLang="sr-Latn-R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безбедних</a:t>
                      </a:r>
                      <a:r>
                        <a:rPr kumimoji="0" lang="ru-RU" altLang="sr-Latn-R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kumimoji="0" lang="ru-RU" altLang="sr-Latn-R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здравих</a:t>
                      </a:r>
                      <a:r>
                        <a:rPr kumimoji="0" lang="ru-RU" altLang="sr-Latn-R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altLang="sr-Latn-R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услова</a:t>
                      </a:r>
                      <a:r>
                        <a:rPr kumimoji="0" lang="ru-RU" altLang="sr-Latn-R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 рад на </a:t>
                      </a:r>
                      <a:r>
                        <a:rPr kumimoji="0" lang="ru-RU" altLang="sr-Latn-R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градилишту</a:t>
                      </a:r>
                      <a:r>
                        <a:rPr kumimoji="0" lang="en-US" altLang="sr-Latn-R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sr-Latn-R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сарадњу између послодаваца и других лица на градилишту</a:t>
                      </a:r>
                      <a:r>
                        <a:rPr kumimoji="0" lang="en-US" altLang="sr-Latn-R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1315211"/>
                  </a:ext>
                </a:extLst>
              </a:tr>
              <a:tr h="99467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sr-Latn-R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планирање</a:t>
                      </a:r>
                      <a:r>
                        <a:rPr kumimoji="0" lang="ru-RU" altLang="sr-Latn-R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kumimoji="0" lang="ru-RU" altLang="sr-Latn-R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утврђивање</a:t>
                      </a:r>
                      <a:r>
                        <a:rPr kumimoji="0" lang="ru-RU" altLang="sr-Latn-R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altLang="sr-Latn-R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површина</a:t>
                      </a:r>
                      <a:r>
                        <a:rPr kumimoji="0" lang="ru-RU" altLang="sr-Latn-R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kumimoji="0" lang="ru-RU" altLang="sr-Latn-R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локација</a:t>
                      </a:r>
                      <a:r>
                        <a:rPr kumimoji="0" lang="ru-RU" altLang="sr-Latn-R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 </a:t>
                      </a:r>
                      <a:r>
                        <a:rPr kumimoji="0" lang="ru-RU" altLang="sr-Latn-R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складиштење</a:t>
                      </a:r>
                      <a:r>
                        <a:rPr kumimoji="0" lang="ru-RU" altLang="sr-Latn-R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altLang="sr-Latn-R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разних</a:t>
                      </a:r>
                      <a:r>
                        <a:rPr kumimoji="0" lang="ru-RU" altLang="sr-Latn-R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altLang="sr-Latn-R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материјала</a:t>
                      </a:r>
                      <a:r>
                        <a:rPr kumimoji="0" lang="ru-RU" altLang="sr-Latn-R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а нарочито </a:t>
                      </a:r>
                      <a:r>
                        <a:rPr kumimoji="0" lang="ru-RU" altLang="sr-Latn-R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опасних</a:t>
                      </a:r>
                      <a:r>
                        <a:rPr kumimoji="0" lang="ru-RU" altLang="sr-Latn-R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altLang="sr-Latn-R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материја</a:t>
                      </a:r>
                      <a:r>
                        <a:rPr kumimoji="0" lang="en-US" altLang="sr-Latn-R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sr-Latn-R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индустријске активности у близини градилишта</a:t>
                      </a:r>
                      <a:r>
                        <a:rPr kumimoji="0" lang="en-US" altLang="sr-Latn-R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17175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07996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>
            <a:extLst>
              <a:ext uri="{FF2B5EF4-FFF2-40B4-BE49-F238E27FC236}">
                <a16:creationId xmlns:a16="http://schemas.microsoft.com/office/drawing/2014/main" id="{605C30D3-DD33-48DD-B93C-EDB0F5A4B2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0501" y="365125"/>
            <a:ext cx="10986448" cy="41279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sr-Cyrl-CS" altLang="sr-Latn-R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sr-Cyrl-CS" altLang="sr-Latn-RS" sz="24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ОСЛОВИ КООРДИНАТОРА ЗА ИЗВОЂЕЊЕ РАДОВА</a:t>
            </a:r>
            <a:endParaRPr lang="en-US" altLang="sr-Latn-RS" sz="2400" b="1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Rectangle 19">
            <a:extLst>
              <a:ext uri="{FF2B5EF4-FFF2-40B4-BE49-F238E27FC236}">
                <a16:creationId xmlns:a16="http://schemas.microsoft.com/office/drawing/2014/main" id="{EC910F85-8A00-47F9-960C-E94133FA418A}"/>
              </a:ext>
            </a:extLst>
          </p:cNvPr>
          <p:cNvSpPr txBox="1">
            <a:spLocks noChangeArrowheads="1"/>
          </p:cNvSpPr>
          <p:nvPr/>
        </p:nvSpPr>
        <p:spPr>
          <a:xfrm>
            <a:off x="448574" y="1250830"/>
            <a:ext cx="7781026" cy="2740714"/>
          </a:xfrm>
          <a:prstGeom prst="rect">
            <a:avLst/>
          </a:prstGeom>
          <a:noFill/>
          <a:ln/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ru-RU" altLang="sr-Latn-RS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врши координацију примене начела превенције када се:</a:t>
            </a:r>
          </a:p>
          <a:p>
            <a:pPr marL="400050" lvl="1" indent="-285750" algn="just">
              <a:buFont typeface="Times New Roman" panose="02020603050405020304" pitchFamily="18" charset="0"/>
              <a:buChar char="–"/>
            </a:pPr>
            <a:r>
              <a:rPr lang="en-US" altLang="sr-Latn-RS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sr-Latn-RS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одлучује о техничким, технолошким и/или организационим решењима, у циљу планирања различитих елемената или фаза радова који треба да се изводе истовремено или један за другим</a:t>
            </a:r>
          </a:p>
          <a:p>
            <a:pPr marL="400050" lvl="1" indent="-285750" algn="just">
              <a:buFont typeface="Times New Roman" panose="02020603050405020304" pitchFamily="18" charset="0"/>
              <a:buChar char="–"/>
            </a:pPr>
            <a:r>
              <a:rPr lang="en-US" altLang="sr-Latn-RS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CS" altLang="sr-Latn-RS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процењују рокови потребни за завршетак тих радова или фаза радова.</a:t>
            </a:r>
            <a:endParaRPr lang="en-US" altLang="sr-Latn-RS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altLang="sr-Latn-RS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 координира реализацију планираних активности са циљем </a:t>
            </a:r>
            <a:r>
              <a:rPr lang="en-US" altLang="sr-Latn-RS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sr-Latn-RS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 се обезбеди да послодавци и друга лица:</a:t>
            </a:r>
            <a:endParaRPr lang="sr-Cyrl-CS" altLang="sr-Latn-RS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00050" lvl="1" indent="-285750" algn="just">
              <a:buFont typeface="Times New Roman" panose="02020603050405020304" pitchFamily="18" charset="0"/>
              <a:buChar char="–"/>
            </a:pPr>
            <a:r>
              <a:rPr lang="ru-RU" altLang="sr-Latn-RS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доследно примењују превентивне мере </a:t>
            </a:r>
            <a:r>
              <a:rPr lang="sr-Cyrl-CS" altLang="sr-Latn-RS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altLang="sr-Latn-RS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је неопходно, </a:t>
            </a:r>
            <a:endParaRPr lang="en-US" altLang="sr-Latn-RS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00050" lvl="1" indent="-285750" algn="just">
              <a:buFont typeface="Times New Roman" panose="02020603050405020304" pitchFamily="18" charset="0"/>
              <a:buChar char="–"/>
            </a:pPr>
            <a:r>
              <a:rPr lang="ru-RU" altLang="sr-Latn-RS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примењују специфичне мере из Плана </a:t>
            </a:r>
            <a:r>
              <a:rPr lang="sr-Cyrl-CS" altLang="sr-Latn-RS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превентивних мера,</a:t>
            </a:r>
            <a:endParaRPr lang="en-US" altLang="sr-Latn-RS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18">
            <a:extLst>
              <a:ext uri="{FF2B5EF4-FFF2-40B4-BE49-F238E27FC236}">
                <a16:creationId xmlns:a16="http://schemas.microsoft.com/office/drawing/2014/main" id="{F778BEA5-D1BA-43B7-9D28-6399438FF9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838" y="3991544"/>
            <a:ext cx="7694762" cy="13018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3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ct val="20000"/>
              </a:spcBef>
            </a:pPr>
            <a:r>
              <a:rPr lang="ru-RU" altLang="sr-Latn-R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предлаже покретање поступка израде </a:t>
            </a:r>
            <a:r>
              <a:rPr lang="sr-Cyrl-CS" altLang="sr-Latn-R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измена или допуна Плана превентивних мера и докумената  и </a:t>
            </a:r>
            <a:r>
              <a:rPr lang="ru-RU" altLang="sr-Latn-R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обезбеђује податке </a:t>
            </a:r>
            <a:r>
              <a:rPr lang="sr-Cyrl-CS" altLang="sr-Latn-R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потребне </a:t>
            </a:r>
            <a:r>
              <a:rPr lang="ru-RU" altLang="sr-Latn-R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 се изврше те измене и допуне, </a:t>
            </a:r>
            <a:r>
              <a:rPr lang="sr-Cyrl-CS" altLang="sr-Latn-R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узимајући у обзир настале промене на градилишту;</a:t>
            </a: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</a:pPr>
            <a:endParaRPr lang="sr-Cyrl-CS" altLang="sr-Latn-R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2" descr="ANd9GcQwmlUvePynpEaC4UboLCWnypgDZdyygVR6TIMlkLs1aTb7g_Q&amp;t=1&amp;h=183&amp;w=152&amp;usg=__QjOTdnRlXeBbjzIdy5h2tDGZyyQ=">
            <a:hlinkClick r:id="rId2"/>
            <a:extLst>
              <a:ext uri="{FF2B5EF4-FFF2-40B4-BE49-F238E27FC236}">
                <a16:creationId xmlns:a16="http://schemas.microsoft.com/office/drawing/2014/main" id="{4B8AE916-6221-4136-B296-D1B6FA52DF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1294" y="1341532"/>
            <a:ext cx="2605655" cy="2998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43908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>
            <a:extLst>
              <a:ext uri="{FF2B5EF4-FFF2-40B4-BE49-F238E27FC236}">
                <a16:creationId xmlns:a16="http://schemas.microsoft.com/office/drawing/2014/main" id="{6F7F0843-76E9-434C-88B9-4EA2D5DF35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184528"/>
            <a:ext cx="10515600" cy="6311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sr-Cyrl-CS" altLang="sr-Latn-R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sr-Cyrl-CS" altLang="sr-Latn-RS" sz="24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ОСЛОВИ КООРДИНАТОРА ЗА ИЗВОЂЕЊЕ РАДОВА</a:t>
            </a:r>
            <a:endParaRPr lang="en-US" altLang="sr-Latn-RS" sz="24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Rectangle 18">
            <a:extLst>
              <a:ext uri="{FF2B5EF4-FFF2-40B4-BE49-F238E27FC236}">
                <a16:creationId xmlns:a16="http://schemas.microsoft.com/office/drawing/2014/main" id="{11FE5D64-4D34-4B6B-95BB-333C678A3CD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67798" y="884701"/>
            <a:ext cx="7806520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143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algn="just" eaLnBrk="1" hangingPunct="1">
              <a:lnSpc>
                <a:spcPct val="90000"/>
              </a:lnSpc>
              <a:spcBef>
                <a:spcPct val="20000"/>
              </a:spcBef>
              <a:buNone/>
            </a:pPr>
            <a:r>
              <a:rPr lang="ru-RU" altLang="sr-Latn-R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4)</a:t>
            </a:r>
            <a:r>
              <a:rPr lang="sr-Cyrl-CS" altLang="sr-Latn-R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организује </a:t>
            </a:r>
            <a:r>
              <a:rPr lang="sr-Cyrl-CS" altLang="sr-Latn-R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сарадњу и међусобно обавештавање свих послодаваца и других лица који истовремено или један за другим изводе радове на градилишту, врши координацију њихових активности у погледу спровођења мера за безбедност и здравље на раду ради спречавања настанка повреда на раду и професионалних болести;</a:t>
            </a:r>
            <a:endParaRPr lang="sr-Cyrl-CS" altLang="sr-Latn-RS" sz="2000" b="1" dirty="0">
              <a:latin typeface="Times New Roman" panose="02020603050405020304" pitchFamily="18" charset="0"/>
            </a:endParaRPr>
          </a:p>
          <a:p>
            <a:pPr marL="0" indent="0" algn="just" eaLnBrk="1" hangingPunct="1">
              <a:lnSpc>
                <a:spcPct val="90000"/>
              </a:lnSpc>
              <a:spcBef>
                <a:spcPct val="20000"/>
              </a:spcBef>
              <a:buNone/>
            </a:pPr>
            <a:r>
              <a:rPr lang="ru-RU" altLang="sr-Latn-RS" sz="2000" b="1" dirty="0">
                <a:latin typeface="Times New Roman" panose="02020603050405020304" pitchFamily="18" charset="0"/>
              </a:rPr>
              <a:t>5) </a:t>
            </a:r>
            <a:r>
              <a:rPr lang="ru-RU" altLang="sr-Latn-R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обезбеђује да сви </a:t>
            </a:r>
            <a:r>
              <a:rPr lang="sr-Cyrl-CS" altLang="sr-Latn-R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послодаваци и друга лица </a:t>
            </a:r>
            <a:r>
              <a:rPr lang="ru-RU" altLang="sr-Latn-R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градилишту буду упознати са Планом превентивних мера, односно са његовим изменама или допунама;</a:t>
            </a:r>
            <a:endParaRPr lang="en-US" altLang="sr-Latn-RS" sz="2000" b="1" dirty="0">
              <a:latin typeface="Times New Roman" panose="02020603050405020304" pitchFamily="18" charset="0"/>
            </a:endParaRPr>
          </a:p>
          <a:p>
            <a:pPr marL="0" indent="0" algn="just" eaLnBrk="1" hangingPunct="1">
              <a:lnSpc>
                <a:spcPct val="90000"/>
              </a:lnSpc>
              <a:spcBef>
                <a:spcPct val="20000"/>
              </a:spcBef>
              <a:buNone/>
            </a:pPr>
            <a:r>
              <a:rPr lang="ru-RU" altLang="sr-Latn-RS" sz="2000" b="1" dirty="0">
                <a:latin typeface="Times New Roman" panose="02020603050405020304" pitchFamily="18" charset="0"/>
              </a:rPr>
              <a:t>6) </a:t>
            </a:r>
            <a:r>
              <a:rPr lang="ru-RU" altLang="sr-Latn-R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координира споразуме ради провере да се радне активности изводе правилно;</a:t>
            </a:r>
            <a:endParaRPr lang="en-US" altLang="sr-Latn-RS" sz="2000" b="1" dirty="0">
              <a:latin typeface="Times New Roman" panose="02020603050405020304" pitchFamily="18" charset="0"/>
            </a:endParaRPr>
          </a:p>
          <a:p>
            <a:pPr marL="0" indent="0" algn="just" eaLnBrk="1" hangingPunct="1">
              <a:lnSpc>
                <a:spcPct val="90000"/>
              </a:lnSpc>
              <a:spcBef>
                <a:spcPct val="20000"/>
              </a:spcBef>
              <a:buNone/>
            </a:pPr>
            <a:r>
              <a:rPr lang="ru-RU" altLang="sr-Latn-RS" sz="2000" b="1" dirty="0">
                <a:latin typeface="Times New Roman" panose="02020603050405020304" pitchFamily="18" charset="0"/>
              </a:rPr>
              <a:t>7) </a:t>
            </a:r>
            <a:r>
              <a:rPr lang="sr-Cyrl-CS" altLang="sr-Latn-R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предузима мере ради обезбеђивања да приступ на градилиште имају само лица која имају дозволу да могу да уђу на градилиште;</a:t>
            </a:r>
            <a:endParaRPr lang="sr-Cyrl-CS" altLang="sr-Latn-RS" sz="2000" b="1" dirty="0">
              <a:latin typeface="Times New Roman" panose="02020603050405020304" pitchFamily="18" charset="0"/>
            </a:endParaRPr>
          </a:p>
          <a:p>
            <a:pPr marL="0" indent="0" algn="just" eaLnBrk="1" hangingPunct="1">
              <a:lnSpc>
                <a:spcPct val="90000"/>
              </a:lnSpc>
              <a:spcBef>
                <a:spcPct val="20000"/>
              </a:spcBef>
              <a:buNone/>
            </a:pPr>
            <a:r>
              <a:rPr lang="sr-Cyrl-CS" altLang="sr-Latn-RS" sz="2000" b="1" dirty="0">
                <a:latin typeface="Times New Roman" panose="02020603050405020304" pitchFamily="18" charset="0"/>
              </a:rPr>
              <a:t>8</a:t>
            </a:r>
            <a:r>
              <a:rPr lang="sr-Cyrl-CS" altLang="sr-Latn-R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sr-Cyrl-CS" altLang="sr-Latn-RS" sz="2000" b="1" dirty="0">
                <a:latin typeface="Times New Roman" panose="02020603050405020304" pitchFamily="18" charset="0"/>
              </a:rPr>
              <a:t> </a:t>
            </a:r>
            <a:r>
              <a:rPr lang="sr-Cyrl-CS" altLang="sr-Latn-R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обавештава надлежну инспекцију рада о случајевима када </a:t>
            </a:r>
            <a:r>
              <a:rPr lang="ru-RU" altLang="sr-Latn-R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послодавци и друга лица не примењују мере за безбедан и здрав </a:t>
            </a:r>
            <a:r>
              <a:rPr lang="ru-RU" altLang="sr-Latn-R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рад</a:t>
            </a:r>
            <a:r>
              <a:rPr lang="sr-Cyrl-CS" altLang="sr-Latn-R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altLang="sr-Latn-R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10" descr="ANd9GcSNyg0Em1idXNgvH6I0YXfyHJu0PfnN4yvYUr8g42IKSwpa2eo&amp;t=1&amp;usg=__5eLJ_7iaDXX7PFyT1tcNm8Kf7VM=">
            <a:hlinkClick r:id="rId2"/>
            <a:extLst>
              <a:ext uri="{FF2B5EF4-FFF2-40B4-BE49-F238E27FC236}">
                <a16:creationId xmlns:a16="http://schemas.microsoft.com/office/drawing/2014/main" id="{ED9E42E4-4D04-4C9C-9DE6-E94B3CA741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2931" y="1338618"/>
            <a:ext cx="2538483" cy="3096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93535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r-Cyrl-CS" altLang="sr-Latn-R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sr-Cyrl-CS" altLang="sr-Latn-RS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ОСЛОВИ КООРДИНАТОРА ЗА ИЗВОЂЕЊЕ РАДОВА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7261"/>
            <a:ext cx="10515600" cy="3871148"/>
          </a:xfrm>
        </p:spPr>
        <p:txBody>
          <a:bodyPr>
            <a:normAutofit fontScale="70000" lnSpcReduction="20000"/>
          </a:bodyPr>
          <a:lstStyle/>
          <a:p>
            <a:pPr marL="0" lvl="0" indent="0" algn="just">
              <a:buNone/>
            </a:pPr>
            <a:r>
              <a:rPr lang="sr-Cyrl-RS" sz="2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9) </a:t>
            </a:r>
            <a:r>
              <a:rPr lang="en-US" sz="29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врши</a:t>
            </a:r>
            <a:r>
              <a:rPr lang="en-US" sz="2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непосредну</a:t>
            </a:r>
            <a:r>
              <a:rPr lang="en-US" sz="2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контролу</a:t>
            </a:r>
            <a:r>
              <a:rPr lang="en-US" sz="2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9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градилишта</a:t>
            </a:r>
            <a:r>
              <a:rPr lang="sr-Latn-RS" sz="2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9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sr-Latn-RS" sz="2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9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коме</a:t>
            </a:r>
            <a:r>
              <a:rPr lang="sr-Latn-RS" sz="2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9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врши</a:t>
            </a:r>
            <a:r>
              <a:rPr lang="sr-Latn-RS" sz="2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9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координацију</a:t>
            </a:r>
            <a:r>
              <a:rPr lang="sr-Latn-RS" sz="2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и </a:t>
            </a:r>
            <a:r>
              <a:rPr lang="sr-Latn-RS" sz="29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</a:t>
            </a:r>
            <a:r>
              <a:rPr lang="sr-Cyrl-RS" sz="2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sr-Cyrl-RS" sz="2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sr-Cyrl-RS" sz="2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sr-Latn-RS" sz="2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sr-Cyrl-RS" sz="2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свакодневно на изградњи објеката који су према пропису којим се уређује планирање и изградња одређени као објекти од посебног значаја за Републику Србију, код који се због сложености њиховог извођења </a:t>
            </a:r>
            <a:r>
              <a:rPr lang="en-US" sz="29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појављује</a:t>
            </a:r>
            <a:r>
              <a:rPr lang="en-US" sz="2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специфичан</a:t>
            </a:r>
            <a:r>
              <a:rPr lang="en-US" sz="2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9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en-US" sz="2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sz="2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безбедност и здравље запослених и других лица,</a:t>
            </a:r>
            <a:endParaRPr lang="en-US" sz="2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sr-Cyrl-RS" sz="2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sr-Cyrl-RS" sz="2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sr-Latn-RS" sz="29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свакодневно</a:t>
            </a:r>
            <a:r>
              <a:rPr lang="sr-Latn-RS" sz="2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sz="2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када се издаје дозвола за рад за извођење радова </a:t>
            </a:r>
            <a:r>
              <a:rPr lang="sr-Cyrl-CS" sz="2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висини, у дубини, у скученом простору, у простору са </a:t>
            </a:r>
            <a:r>
              <a:rPr lang="sr-Cyrl-RS" sz="2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потенцијално </a:t>
            </a:r>
            <a:r>
              <a:rPr lang="sr-Cyrl-CS" sz="2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експлозивним атмосферама, на енергетском објекту, при коришћењу </a:t>
            </a:r>
            <a:r>
              <a:rPr lang="sr-Cyrl-RS" sz="2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опасне хемијске материје</a:t>
            </a:r>
            <a:r>
              <a:rPr lang="sr-Cyrl-CS" sz="2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sr-Cyrl-RS" sz="2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 у зонама у којима је присутна озбиљна, неизбежна или непосредна опасност или штетност </a:t>
            </a:r>
            <a:r>
              <a:rPr lang="sr-Cyrl-CS" sz="2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која може да угрози здравље запосленог</a:t>
            </a:r>
            <a:r>
              <a:rPr lang="sr-Cyrl-RS" sz="2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sz="2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sr-Cyrl-RS" sz="2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sr-Cyrl-RS" sz="2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sr-Latn-RS" sz="2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sr-Latn-RS" sz="29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sr-Latn-RS" sz="2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9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остала</a:t>
            </a:r>
            <a:r>
              <a:rPr lang="sr-Latn-RS" sz="2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9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градилишта</a:t>
            </a:r>
            <a:r>
              <a:rPr lang="sr-Latn-RS" sz="2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sz="2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према организацији и технологији </a:t>
            </a:r>
            <a:r>
              <a:rPr lang="en-US" sz="29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извођења</a:t>
            </a:r>
            <a:r>
              <a:rPr lang="en-US" sz="2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радова</a:t>
            </a:r>
            <a:r>
              <a:rPr lang="en-US" sz="2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sz="2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sr-Latn-RS" sz="29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Плана</a:t>
            </a:r>
            <a:r>
              <a:rPr lang="sr-Latn-RS" sz="2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9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превентивних</a:t>
            </a:r>
            <a:r>
              <a:rPr lang="sr-Latn-RS" sz="2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9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мера</a:t>
            </a:r>
            <a:r>
              <a:rPr lang="sr-Latn-RS" sz="2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RS" sz="2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безбедности и здравља на раду</a:t>
            </a:r>
            <a:r>
              <a:rPr lang="sr-Latn-RS" sz="2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sr-Latn-RS" sz="29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најмање</a:t>
            </a:r>
            <a:r>
              <a:rPr lang="sr-Latn-RS" sz="2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9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једном</a:t>
            </a:r>
            <a:r>
              <a:rPr lang="sr-Latn-RS" sz="2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sr-Latn-RS" sz="29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пет</a:t>
            </a:r>
            <a:r>
              <a:rPr lang="sr-Latn-RS" sz="2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радних </a:t>
            </a:r>
            <a:r>
              <a:rPr lang="sr-Latn-RS" sz="29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дана</a:t>
            </a:r>
            <a:r>
              <a:rPr lang="sr-Cyrl-RS" sz="2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buNone/>
            </a:pPr>
            <a:r>
              <a:rPr lang="sr-Cyrl-RS" sz="2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10) </a:t>
            </a:r>
            <a:r>
              <a:rPr lang="en-US" sz="29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води</a:t>
            </a:r>
            <a:r>
              <a:rPr lang="en-US" sz="2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извештај</a:t>
            </a:r>
            <a:r>
              <a:rPr lang="en-US" sz="2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 </a:t>
            </a:r>
            <a:r>
              <a:rPr lang="en-US" sz="29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контроли</a:t>
            </a:r>
            <a:r>
              <a:rPr lang="en-US" sz="2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градилишта</a:t>
            </a:r>
            <a:r>
              <a:rPr lang="en-US" sz="2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9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прилог</a:t>
            </a:r>
            <a:r>
              <a:rPr lang="en-US" sz="2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6) и </a:t>
            </a:r>
            <a:r>
              <a:rPr lang="en-US" sz="29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упознаје</a:t>
            </a:r>
            <a:r>
              <a:rPr lang="en-US" sz="2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инвеститора</a:t>
            </a:r>
            <a:r>
              <a:rPr lang="en-US" sz="2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9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односно</a:t>
            </a:r>
            <a:r>
              <a:rPr lang="en-US" sz="2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заступника</a:t>
            </a:r>
            <a:r>
              <a:rPr lang="en-US" sz="2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инвеститора</a:t>
            </a:r>
            <a:r>
              <a:rPr lang="en-US" sz="2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 </a:t>
            </a:r>
            <a:r>
              <a:rPr lang="en-US" sz="29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променама</a:t>
            </a:r>
            <a:r>
              <a:rPr lang="en-US" sz="2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2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градилишту</a:t>
            </a:r>
            <a:r>
              <a:rPr lang="en-US" sz="2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6990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9143" y="17405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sr-Cyrl-C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ЕВИДЕНЦИЈА О </a:t>
            </a:r>
            <a:r>
              <a:rPr lang="sr-Cyrl-CS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КОНТРОЛИ </a:t>
            </a:r>
            <a:r>
              <a:rPr lang="sr-Cyrl-C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ГРАДИЛИШТА</a:t>
            </a:r>
            <a:br>
              <a:rPr lang="sr-Cyrl-C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9684" y="1173707"/>
            <a:ext cx="10644116" cy="3941757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sr-Cyrl-C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Датум контроле</a:t>
            </a:r>
            <a:endParaRPr lang="sr-Cyrl-CS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rabicPeriod"/>
            </a:pPr>
            <a:r>
              <a:rPr lang="sr-Cyrl-C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Тачна </a:t>
            </a:r>
            <a:r>
              <a:rPr lang="sr-Cyrl-C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адреса/локација </a:t>
            </a:r>
            <a:r>
              <a:rPr lang="sr-Cyrl-C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градилишта</a:t>
            </a:r>
          </a:p>
          <a:p>
            <a:pPr marL="457200" indent="-457200">
              <a:buAutoNum type="arabicPeriod"/>
            </a:pPr>
            <a:r>
              <a:rPr lang="sr-Cyrl-C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Опис стања на градилишту са приложеним фотографијама</a:t>
            </a:r>
          </a:p>
          <a:p>
            <a:pPr marL="457200" indent="-457200">
              <a:buAutoNum type="arabicPeriod"/>
            </a:pPr>
            <a:r>
              <a:rPr lang="sr-Cyrl-C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Опис </a:t>
            </a:r>
            <a:r>
              <a:rPr lang="sr-Cyrl-C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уочених </a:t>
            </a:r>
            <a:r>
              <a:rPr lang="sr-Cyrl-C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недостатака</a:t>
            </a:r>
          </a:p>
          <a:p>
            <a:pPr marL="457200" indent="-457200">
              <a:buAutoNum type="arabicPeriod"/>
            </a:pP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Предлог за отклањање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недостатака</a:t>
            </a:r>
          </a:p>
          <a:p>
            <a:pPr marL="457200" indent="-457200">
              <a:buAutoNum type="arabicPeriod"/>
            </a:pPr>
            <a:r>
              <a:rPr lang="sr-Cyrl-C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Задужен за отклањање </a:t>
            </a:r>
            <a:r>
              <a:rPr lang="sr-Cyrl-C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недостатака</a:t>
            </a:r>
          </a:p>
          <a:p>
            <a:pPr marL="457200" indent="-457200">
              <a:buAutoNum type="arabicPeriod"/>
            </a:pPr>
            <a:r>
              <a:rPr lang="sr-Cyrl-C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Напомене</a:t>
            </a:r>
            <a:endParaRPr lang="en-US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2400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72632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3" descr="ANd9GcRBleP22yvVBX4h2oqI0IbP0aa2dIpv1Snw_sGimwjj8zkcFS8&amp;t=1&amp;usg=__FvEbJkLe_gIm_q8pukepCIBS3xc=">
            <a:hlinkClick r:id="rId2"/>
            <a:extLst>
              <a:ext uri="{FF2B5EF4-FFF2-40B4-BE49-F238E27FC236}">
                <a16:creationId xmlns:a16="http://schemas.microsoft.com/office/drawing/2014/main" id="{6DCDF069-C160-4768-BA9A-B8FEE8C235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9934" y="1825625"/>
            <a:ext cx="3519488" cy="270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18">
            <a:extLst>
              <a:ext uri="{FF2B5EF4-FFF2-40B4-BE49-F238E27FC236}">
                <a16:creationId xmlns:a16="http://schemas.microsoft.com/office/drawing/2014/main" id="{F872114A-0B1F-415F-8FBB-F7D027009A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sr-Cyrl-CS" altLang="sr-Latn-RS" sz="28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ОБАВЕЗЕ ПОСЛОДАВЦА И ДРУГИХ ЛИЦА</a:t>
            </a:r>
            <a:endParaRPr lang="en-US" altLang="sr-Latn-RS" sz="2800" b="1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Rectangle 20">
            <a:extLst>
              <a:ext uri="{FF2B5EF4-FFF2-40B4-BE49-F238E27FC236}">
                <a16:creationId xmlns:a16="http://schemas.microsoft.com/office/drawing/2014/main" id="{E46C153C-014E-465C-922E-5227291AE5F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096000" y="1825625"/>
            <a:ext cx="5654722" cy="3151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CCCC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 eaLnBrk="1" hangingPunct="1">
              <a:spcBef>
                <a:spcPct val="20000"/>
              </a:spcBef>
              <a:buFontTx/>
              <a:buBlip>
                <a:blip r:embed="rId4"/>
              </a:buBlip>
            </a:pPr>
            <a:r>
              <a:rPr lang="sr-Cyrl-CS" altLang="sr-Latn-RS" sz="24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sr-Cyrl-CS" altLang="sr-Latn-R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ОПШТЕ ОБАВЕЗЕ </a:t>
            </a:r>
            <a:endParaRPr lang="en-US" altLang="sr-Latn-RS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20000"/>
              </a:spcBef>
              <a:buFontTx/>
              <a:buBlip>
                <a:blip r:embed="rId4"/>
              </a:buBlip>
            </a:pPr>
            <a:r>
              <a:rPr lang="sr-Cyrl-CS" altLang="sr-Latn-R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ОБАВЕШТАВАЊЕ  ЗАПОСЛЕНИХ</a:t>
            </a:r>
          </a:p>
          <a:p>
            <a:pPr eaLnBrk="1" hangingPunct="1">
              <a:spcBef>
                <a:spcPct val="20000"/>
              </a:spcBef>
              <a:buFontTx/>
              <a:buBlip>
                <a:blip r:embed="rId4"/>
              </a:buBlip>
            </a:pPr>
            <a:r>
              <a:rPr lang="sr-Cyrl-CS" altLang="sr-Latn-R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САРАДЊА</a:t>
            </a:r>
            <a:r>
              <a:rPr lang="en-US" altLang="sr-Latn-R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CS" altLang="sr-Latn-R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 ЗАПОСЛЕНИМА</a:t>
            </a:r>
          </a:p>
          <a:p>
            <a:pPr algn="just" eaLnBrk="1" hangingPunct="1">
              <a:spcBef>
                <a:spcPct val="20000"/>
              </a:spcBef>
            </a:pPr>
            <a:endParaRPr lang="en-US" altLang="sr-Latn-RS" b="0" dirty="0">
              <a:solidFill>
                <a:schemeClr val="tx1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20000"/>
              </a:spcBef>
            </a:pPr>
            <a:endParaRPr lang="en-US" altLang="sr-Latn-RS" dirty="0">
              <a:solidFill>
                <a:schemeClr val="tx1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94785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>
            <a:extLst>
              <a:ext uri="{FF2B5EF4-FFF2-40B4-BE49-F238E27FC236}">
                <a16:creationId xmlns:a16="http://schemas.microsoft.com/office/drawing/2014/main" id="{5B4AC281-D529-4B20-A8F4-21100CC1C9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67210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sr-Latn-R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sr-Cyrl-CS" altLang="sr-Latn-RS" sz="24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АЗНЕНЕ ОДРЕДБЕ</a:t>
            </a:r>
            <a:endParaRPr lang="en-US" altLang="sr-Latn-RS" sz="2400" b="1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2AA6ED71-9C19-4C3C-8C66-50F9F485EEB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1187450"/>
            <a:ext cx="5657850" cy="4270375"/>
          </a:xfrm>
        </p:spPr>
        <p:txBody>
          <a:bodyPr/>
          <a:lstStyle/>
          <a:p>
            <a:pPr marL="0" indent="0" algn="ctr">
              <a:lnSpc>
                <a:spcPct val="80000"/>
              </a:lnSpc>
            </a:pPr>
            <a:endParaRPr lang="en-US" altLang="sr-Latn-R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r>
              <a:rPr lang="en-US" alt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sr-Latn-R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Новчане казне за </a:t>
            </a:r>
            <a:r>
              <a:rPr lang="ru-RU" altLang="sr-Latn-RS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прекршај</a:t>
            </a:r>
            <a:r>
              <a:rPr lang="ru-RU" altLang="sr-Latn-R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sr-Latn-RS" sz="2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r>
              <a:rPr lang="ru-RU" altLang="sr-Latn-RS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запрећене</a:t>
            </a:r>
            <a:r>
              <a:rPr lang="ru-RU" altLang="sr-Latn-RS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sr-Latn-R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 за:</a:t>
            </a:r>
            <a:endParaRPr lang="en-US" altLang="sr-Latn-R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lnSpc>
                <a:spcPct val="80000"/>
              </a:lnSpc>
            </a:pPr>
            <a:endParaRPr lang="en-US" altLang="sr-Latn-R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FontTx/>
              <a:buBlip>
                <a:blip r:embed="rId2"/>
              </a:buBlip>
            </a:pPr>
            <a:r>
              <a:rPr lang="sr-Cyrl-CS" altLang="sr-Latn-R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sr-Latn-R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инвеститора, односно заступника инвеститора,</a:t>
            </a:r>
            <a:endParaRPr lang="en-US" altLang="sr-Latn-R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FontTx/>
              <a:buBlip>
                <a:blip r:embed="rId2"/>
              </a:buBlip>
            </a:pPr>
            <a:r>
              <a:rPr lang="en-US" altLang="sr-Latn-R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sr-Latn-R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послодавца,</a:t>
            </a:r>
            <a:endParaRPr lang="en-US" altLang="sr-Latn-R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FontTx/>
              <a:buBlip>
                <a:blip r:embed="rId2"/>
              </a:buBlip>
            </a:pPr>
            <a:r>
              <a:rPr lang="en-US" altLang="sr-Latn-R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sr-Latn-R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друга лица,</a:t>
            </a:r>
            <a:endParaRPr lang="en-US" altLang="sr-Latn-R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FontTx/>
              <a:buBlip>
                <a:blip r:embed="rId2"/>
              </a:buBlip>
            </a:pPr>
            <a:r>
              <a:rPr lang="en-US" altLang="sr-Latn-R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sr-Latn-R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координаторе.</a:t>
            </a:r>
            <a:endParaRPr lang="en-US" altLang="sr-Latn-RS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9" descr="ANd9GcQ97auWNnBI2ZUDhGefQ5vkhkNHteMBFa-EA2MfMVqg8_PYJddD">
            <a:hlinkClick r:id="rId3"/>
            <a:extLst>
              <a:ext uri="{FF2B5EF4-FFF2-40B4-BE49-F238E27FC236}">
                <a16:creationId xmlns:a16="http://schemas.microsoft.com/office/drawing/2014/main" id="{090657AB-0A4D-4CAA-B9F1-06F8B72CB4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44831" y="1752031"/>
            <a:ext cx="3532685" cy="264254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15636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2AB26265-6724-4D63-A4F0-6169315D29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9988" y="172966"/>
            <a:ext cx="10509403" cy="544513"/>
          </a:xfrm>
          <a:prstGeom prst="rect">
            <a:avLst/>
          </a:prstGeom>
          <a:solidFill>
            <a:srgbClr val="33CCCC"/>
          </a:solidFill>
          <a:ln w="2857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lnSpc>
                <a:spcPct val="120000"/>
              </a:lnSpc>
              <a:spcBef>
                <a:spcPct val="20000"/>
              </a:spcBef>
            </a:pPr>
            <a:r>
              <a:rPr lang="ru-RU" altLang="sr-Latn-RS" sz="2400" b="1" dirty="0">
                <a:solidFill>
                  <a:srgbClr val="000074"/>
                </a:solidFill>
                <a:cs typeface="Times New Roman" panose="02020603050405020304" pitchFamily="18" charset="0"/>
              </a:rPr>
              <a:t>ПРЕГЛЕД </a:t>
            </a:r>
            <a:r>
              <a:rPr lang="sr-Cyrl-CS" altLang="sr-Latn-RS" sz="2400" b="1" dirty="0">
                <a:solidFill>
                  <a:srgbClr val="000074"/>
                </a:solidFill>
                <a:cs typeface="Times New Roman" panose="02020603050405020304" pitchFamily="18" charset="0"/>
              </a:rPr>
              <a:t>РАДОВА ПРИ ИЗГРАДЊИ ОБЈЕКТА</a:t>
            </a:r>
            <a:r>
              <a:rPr lang="sr-Cyrl-CS" altLang="sr-Latn-RS" sz="2400" b="1" dirty="0">
                <a:solidFill>
                  <a:srgbClr val="000074"/>
                </a:solidFill>
              </a:rPr>
              <a:t> </a:t>
            </a: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</a:pPr>
            <a:endParaRPr lang="en-US" altLang="sr-Latn-RS" sz="1800" b="1" dirty="0">
              <a:solidFill>
                <a:srgbClr val="000074"/>
              </a:solidFill>
              <a:cs typeface="Times New Roman" panose="02020603050405020304" pitchFamily="18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54ECB2C-4505-4462-B6DE-38E9B6D0B9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4275" y="566666"/>
            <a:ext cx="10495116" cy="665163"/>
          </a:xfrm>
          <a:prstGeom prst="rect">
            <a:avLst/>
          </a:prstGeom>
          <a:solidFill>
            <a:srgbClr val="33CCCC"/>
          </a:solidFill>
          <a:ln w="2857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</a:pPr>
            <a:r>
              <a:rPr lang="sr-Cyrl-CS" altLang="sr-Latn-RS" sz="1400" b="1" dirty="0">
                <a:solidFill>
                  <a:srgbClr val="00007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Ископавање, Земљани радови, </a:t>
            </a:r>
            <a:r>
              <a:rPr lang="en-US" altLang="sr-Latn-RS" sz="1400" b="1" dirty="0" err="1">
                <a:solidFill>
                  <a:srgbClr val="00007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Грађење</a:t>
            </a:r>
            <a:r>
              <a:rPr lang="sr-Cyrl-CS" altLang="sr-Latn-RS" sz="1400" b="1" dirty="0">
                <a:solidFill>
                  <a:srgbClr val="00007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sr-Latn-RS" sz="1400" b="1" dirty="0">
                <a:solidFill>
                  <a:srgbClr val="00007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ru-RU" altLang="sr-Latn-RS" sz="1400" b="1" dirty="0">
                <a:solidFill>
                  <a:srgbClr val="00007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онтажа и демонтажа већ произведених елемената, </a:t>
            </a: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US" altLang="sr-Latn-RS" sz="1400" b="1" dirty="0" err="1">
                <a:solidFill>
                  <a:srgbClr val="00007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Реконструкција</a:t>
            </a:r>
            <a:r>
              <a:rPr lang="en-US" altLang="sr-Latn-RS" sz="1400" b="1" dirty="0">
                <a:solidFill>
                  <a:srgbClr val="00007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sr-Latn-RS" sz="1400" b="1" dirty="0" err="1">
                <a:solidFill>
                  <a:srgbClr val="00007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  <a:r>
              <a:rPr lang="en-US" altLang="sr-Latn-RS" sz="1400" b="1" dirty="0">
                <a:solidFill>
                  <a:srgbClr val="00007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Cyrl-CS" altLang="sr-Latn-RS" sz="1400" b="1" dirty="0">
                <a:solidFill>
                  <a:srgbClr val="00007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опремање, Адаптација, Реновирање, Санација, Демонтирање, Рушење, </a:t>
            </a: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</a:pPr>
            <a:r>
              <a:rPr lang="sr-Cyrl-CS" altLang="sr-Latn-RS" sz="1400" b="1" dirty="0">
                <a:solidFill>
                  <a:srgbClr val="00007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Инвестиционо одржавање, Одржавање - бојење и чишћење, Дренажа.</a:t>
            </a:r>
            <a:endParaRPr lang="en-US" altLang="sr-Latn-RS" sz="1400" b="1" dirty="0">
              <a:solidFill>
                <a:srgbClr val="00007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5ECA5C4-8ABF-489C-8FC9-4B08B1AA16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4276" y="1716016"/>
            <a:ext cx="10495116" cy="511175"/>
          </a:xfrm>
          <a:prstGeom prst="rect">
            <a:avLst/>
          </a:prstGeom>
          <a:solidFill>
            <a:srgbClr val="33CCCC"/>
          </a:solidFill>
          <a:ln w="2857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lnSpc>
                <a:spcPct val="90000"/>
              </a:lnSpc>
              <a:spcBef>
                <a:spcPct val="20000"/>
              </a:spcBef>
            </a:pPr>
            <a:r>
              <a:rPr lang="ru-RU" altLang="sr-Latn-R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ПРЕГЛЕД РАДОВА ПРИ КОЈИМА СЕ ПОЈАВЉУЈЕ СПЕЦИФИЧАН  РИЗИК </a:t>
            </a:r>
          </a:p>
          <a:p>
            <a:pPr algn="ctr" eaLnBrk="1" hangingPunct="1">
              <a:lnSpc>
                <a:spcPct val="90000"/>
              </a:lnSpc>
              <a:spcBef>
                <a:spcPct val="20000"/>
              </a:spcBef>
            </a:pPr>
            <a:r>
              <a:rPr lang="ru-RU" altLang="sr-Latn-R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 НАСТАНКА ПОВРЕДА И ОШТЕЋЕЊА ЗДРАВЉА ЗАПОСЛЕНИХ</a:t>
            </a:r>
            <a:endParaRPr lang="en-US" altLang="sr-Latn-R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D871AA-1FE8-425D-9B58-31DF5503BA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4276" y="2487541"/>
            <a:ext cx="4438756" cy="690563"/>
          </a:xfrm>
          <a:prstGeom prst="rect">
            <a:avLst/>
          </a:prstGeom>
          <a:solidFill>
            <a:srgbClr val="33CCCC"/>
          </a:solidFill>
          <a:ln w="2857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lnSpc>
                <a:spcPct val="75000"/>
              </a:lnSpc>
            </a:pPr>
            <a:r>
              <a:rPr lang="ru-RU" altLang="sr-Latn-R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Рад при којем се појављује посебан ризик за запослене</a:t>
            </a:r>
          </a:p>
          <a:p>
            <a:pPr>
              <a:lnSpc>
                <a:spcPct val="75000"/>
              </a:lnSpc>
            </a:pPr>
            <a:r>
              <a:rPr lang="ru-RU" altLang="sr-Latn-R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од: затрпавања у ископима дубљим од 1 m услед обр-</a:t>
            </a:r>
          </a:p>
          <a:p>
            <a:pPr>
              <a:lnSpc>
                <a:spcPct val="75000"/>
              </a:lnSpc>
            </a:pPr>
            <a:r>
              <a:rPr lang="ru-RU" altLang="sr-Latn-R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ушавања земље, пропадања услед рада на </a:t>
            </a:r>
            <a:r>
              <a:rPr lang="ru-RU" altLang="sr-Latn-RS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меком </a:t>
            </a:r>
            <a:r>
              <a:rPr lang="ru-RU" altLang="sr-Latn-R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</a:p>
          <a:p>
            <a:pPr>
              <a:lnSpc>
                <a:spcPct val="75000"/>
              </a:lnSpc>
            </a:pPr>
            <a:r>
              <a:rPr lang="ru-RU" altLang="sr-Latn-R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мочварном терену или пада са висине веће од </a:t>
            </a:r>
            <a:r>
              <a:rPr lang="ru-RU" altLang="sr-Latn-RS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altLang="sr-Latn-R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m, </a:t>
            </a:r>
          </a:p>
          <a:p>
            <a:pPr>
              <a:lnSpc>
                <a:spcPct val="75000"/>
              </a:lnSpc>
            </a:pPr>
            <a:r>
              <a:rPr lang="ru-RU" altLang="sr-Latn-R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чему је тај ризик повећан услед саме природе </a:t>
            </a:r>
          </a:p>
          <a:p>
            <a:pPr>
              <a:lnSpc>
                <a:spcPct val="75000"/>
              </a:lnSpc>
            </a:pPr>
            <a:r>
              <a:rPr lang="ru-RU" altLang="sr-Latn-R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процеса рада или утицаја околине радног места</a:t>
            </a:r>
            <a:endParaRPr lang="en-US" altLang="sr-Latn-R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733FA15-DCE0-4F36-B3D3-3C6E92FF1C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27081" y="2479604"/>
            <a:ext cx="4132308" cy="695325"/>
          </a:xfrm>
          <a:prstGeom prst="rect">
            <a:avLst/>
          </a:prstGeom>
          <a:solidFill>
            <a:srgbClr val="33CCCC"/>
          </a:solidFill>
          <a:ln w="2857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lnSpc>
                <a:spcPct val="70000"/>
              </a:lnSpc>
            </a:pPr>
            <a:r>
              <a:rPr lang="ru-RU" altLang="sr-Latn-R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Рад при којем се појављује посебан ризик за </a:t>
            </a:r>
          </a:p>
          <a:p>
            <a:pPr>
              <a:lnSpc>
                <a:spcPct val="70000"/>
              </a:lnSpc>
            </a:pPr>
            <a:r>
              <a:rPr lang="ru-RU" altLang="sr-Latn-R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запослене услед излагања хемијским или </a:t>
            </a:r>
          </a:p>
          <a:p>
            <a:pPr>
              <a:lnSpc>
                <a:spcPct val="70000"/>
              </a:lnSpc>
            </a:pPr>
            <a:r>
              <a:rPr lang="ru-RU" altLang="sr-Latn-R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биолошким агенсима, односно при којем се </a:t>
            </a:r>
          </a:p>
          <a:p>
            <a:pPr>
              <a:lnSpc>
                <a:spcPct val="70000"/>
              </a:lnSpc>
            </a:pPr>
            <a:r>
              <a:rPr lang="ru-RU" altLang="sr-Latn-R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јављају посебне опасности и/или штетности</a:t>
            </a:r>
          </a:p>
          <a:p>
            <a:pPr>
              <a:lnSpc>
                <a:spcPct val="70000"/>
              </a:lnSpc>
            </a:pPr>
            <a:r>
              <a:rPr lang="ru-RU" altLang="sr-Latn-R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је за обављање тог рада прописан </a:t>
            </a:r>
          </a:p>
          <a:p>
            <a:pPr>
              <a:lnSpc>
                <a:spcPct val="70000"/>
              </a:lnSpc>
            </a:pPr>
            <a:r>
              <a:rPr lang="ru-RU" altLang="sr-Latn-R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лекарски преглед запослених</a:t>
            </a:r>
            <a:endParaRPr lang="en-US" altLang="sr-Latn-R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3A368BA-DFF2-4BC8-B178-D3E85F47A4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688" y="3260654"/>
            <a:ext cx="4438756" cy="423862"/>
          </a:xfrm>
          <a:prstGeom prst="rect">
            <a:avLst/>
          </a:prstGeom>
          <a:solidFill>
            <a:srgbClr val="33CCCC"/>
          </a:solidFill>
          <a:ln w="2857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lnSpc>
                <a:spcPct val="90000"/>
              </a:lnSpc>
            </a:pPr>
            <a:r>
              <a:rPr lang="ru-RU" altLang="sr-Latn-R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Рад при </a:t>
            </a:r>
            <a:r>
              <a:rPr lang="ru-RU" altLang="sr-Latn-RS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којем</a:t>
            </a:r>
            <a:r>
              <a:rPr lang="ru-RU" altLang="sr-Latn-R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 </a:t>
            </a:r>
            <a:r>
              <a:rPr lang="ru-RU" altLang="sr-Latn-RS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запослени</a:t>
            </a:r>
            <a:r>
              <a:rPr lang="ru-RU" altLang="sr-Latn-R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altLang="sr-Latn-RS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изложени</a:t>
            </a:r>
            <a:r>
              <a:rPr lang="ru-RU" altLang="sr-Latn-R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sr-Latn-RS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јонизујућем</a:t>
            </a:r>
            <a:r>
              <a:rPr lang="ru-RU" altLang="sr-Latn-R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sr-Latn-RS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зрачењу</a:t>
            </a:r>
            <a:endParaRPr lang="en-US" altLang="sr-Latn-R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A245933-9255-4083-AB3D-7BFCAF9FC7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9513" y="3769849"/>
            <a:ext cx="4438755" cy="423863"/>
          </a:xfrm>
          <a:prstGeom prst="rect">
            <a:avLst/>
          </a:prstGeom>
          <a:solidFill>
            <a:srgbClr val="33CCCC"/>
          </a:solidFill>
          <a:ln w="2857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ru-RU" altLang="sr-Latn-R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Рад у </a:t>
            </a:r>
            <a:r>
              <a:rPr lang="ru-RU" altLang="sr-Latn-RS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близини</a:t>
            </a:r>
            <a:r>
              <a:rPr lang="ru-RU" altLang="sr-Latn-R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sr-Latn-RS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електричних</a:t>
            </a:r>
            <a:r>
              <a:rPr lang="ru-RU" altLang="sr-Latn-R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ru-RU" altLang="sr-Latn-RS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водова</a:t>
            </a:r>
            <a:r>
              <a:rPr lang="ru-RU" altLang="sr-Latn-R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sr-Latn-RS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високог</a:t>
            </a:r>
            <a:r>
              <a:rPr lang="ru-RU" altLang="sr-Latn-R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sr-Latn-RS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напона</a:t>
            </a:r>
            <a:endParaRPr lang="en-US" altLang="sr-Latn-R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0262A05-5C16-41B6-A93A-9C6F1D4F0E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9989" y="4276654"/>
            <a:ext cx="4448280" cy="423862"/>
          </a:xfrm>
          <a:prstGeom prst="rect">
            <a:avLst/>
          </a:prstGeom>
          <a:solidFill>
            <a:srgbClr val="33CCCC"/>
          </a:solidFill>
          <a:ln w="2857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lnSpc>
                <a:spcPct val="90000"/>
              </a:lnSpc>
            </a:pPr>
            <a:r>
              <a:rPr lang="ru-RU" altLang="sr-Latn-R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Рад при </a:t>
            </a:r>
            <a:r>
              <a:rPr lang="ru-RU" altLang="sr-Latn-RS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којем</a:t>
            </a:r>
            <a:r>
              <a:rPr lang="ru-RU" altLang="sr-Latn-R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altLang="sr-Latn-RS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појављује</a:t>
            </a:r>
            <a:r>
              <a:rPr lang="ru-RU" altLang="sr-Latn-R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sr-Latn-RS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посебан</a:t>
            </a:r>
            <a:r>
              <a:rPr lang="ru-RU" altLang="sr-Latn-R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altLang="sr-Latn-RS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altLang="sr-Latn-R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altLang="sr-Latn-RS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запослене</a:t>
            </a:r>
            <a:r>
              <a:rPr lang="ru-RU" altLang="sr-Latn-R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 </a:t>
            </a:r>
            <a:r>
              <a:rPr lang="ru-RU" altLang="sr-Latn-RS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утапања</a:t>
            </a:r>
            <a:endParaRPr lang="en-US" altLang="sr-Latn-R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501BE22-502C-46CD-B6DC-C03D981D34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703" y="4778304"/>
            <a:ext cx="4441916" cy="241296"/>
          </a:xfrm>
          <a:prstGeom prst="rect">
            <a:avLst/>
          </a:prstGeom>
          <a:solidFill>
            <a:srgbClr val="33CCCC"/>
          </a:solidFill>
          <a:ln w="2857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lnSpc>
                <a:spcPct val="90000"/>
              </a:lnSpc>
            </a:pPr>
            <a:r>
              <a:rPr lang="ru-RU" altLang="sr-Latn-R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Рад на бунарима, под земљом и у тунелима</a:t>
            </a:r>
            <a:endParaRPr lang="en-US" altLang="sr-Latn-R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D1DA3AF-8D36-4344-9D95-A803A2EC4F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30255" y="3255891"/>
            <a:ext cx="4129127" cy="423863"/>
          </a:xfrm>
          <a:prstGeom prst="rect">
            <a:avLst/>
          </a:prstGeom>
          <a:solidFill>
            <a:srgbClr val="33CCCC"/>
          </a:solidFill>
          <a:ln w="2857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lnSpc>
                <a:spcPct val="90000"/>
              </a:lnSpc>
            </a:pPr>
            <a:r>
              <a:rPr lang="ru-RU" altLang="sr-Latn-R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Рад који обављају рониоци уз употребу система</a:t>
            </a:r>
            <a:endParaRPr lang="en-US" altLang="sr-Latn-R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ru-RU" altLang="sr-Latn-R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довод свежег или компримованог ваздуха</a:t>
            </a:r>
            <a:endParaRPr lang="en-US" altLang="sr-Latn-R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6251367-ED1E-4749-B526-4D67F70477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27081" y="3773416"/>
            <a:ext cx="4129119" cy="423863"/>
          </a:xfrm>
          <a:prstGeom prst="rect">
            <a:avLst/>
          </a:prstGeom>
          <a:solidFill>
            <a:srgbClr val="33CCCC"/>
          </a:solidFill>
          <a:ln w="2857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lnSpc>
                <a:spcPct val="90000"/>
              </a:lnSpc>
            </a:pPr>
            <a:r>
              <a:rPr lang="ru-RU" altLang="sr-Latn-R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Рад </a:t>
            </a:r>
            <a:r>
              <a:rPr lang="ru-RU" altLang="sr-Latn-RS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који</a:t>
            </a:r>
            <a:r>
              <a:rPr lang="ru-RU" altLang="sr-Latn-R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sr-Latn-RS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обављају</a:t>
            </a:r>
            <a:r>
              <a:rPr lang="ru-RU" altLang="sr-Latn-R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sr-Latn-RS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запослени</a:t>
            </a:r>
            <a:r>
              <a:rPr lang="ru-RU" altLang="sr-Latn-R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altLang="sr-Latn-RS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кесонима</a:t>
            </a:r>
            <a:endParaRPr lang="en-US" altLang="sr-Latn-R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sr-Latn-R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sr-Latn-RS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altLang="sr-Latn-R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sr-Latn-RS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ваздухом</a:t>
            </a:r>
            <a:r>
              <a:rPr lang="ru-RU" altLang="sr-Latn-R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 </a:t>
            </a:r>
            <a:r>
              <a:rPr lang="ru-RU" altLang="sr-Latn-RS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притиском</a:t>
            </a:r>
            <a:endParaRPr lang="en-US" altLang="sr-Latn-R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0C6A42A-BDF3-46AC-96D2-18C97AE47B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25493" y="4775128"/>
            <a:ext cx="4123352" cy="202313"/>
          </a:xfrm>
          <a:prstGeom prst="rect">
            <a:avLst/>
          </a:prstGeom>
          <a:solidFill>
            <a:srgbClr val="33CCCC"/>
          </a:solidFill>
          <a:ln w="2857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lnSpc>
                <a:spcPct val="90000"/>
              </a:lnSpc>
            </a:pPr>
            <a:r>
              <a:rPr lang="ru-RU" altLang="sr-Latn-R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Рад </a:t>
            </a:r>
            <a:r>
              <a:rPr lang="ru-RU" altLang="sr-Latn-RS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altLang="sr-Latn-R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sr-Latn-RS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експлозивним</a:t>
            </a:r>
            <a:r>
              <a:rPr lang="ru-RU" altLang="sr-Latn-R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sr-Latn-RS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материјама</a:t>
            </a:r>
            <a:endParaRPr lang="en-US" altLang="sr-Latn-R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FAC1176-62FA-4BE3-BA0C-1FB43857F9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30256" y="4276654"/>
            <a:ext cx="4125944" cy="423862"/>
          </a:xfrm>
          <a:prstGeom prst="rect">
            <a:avLst/>
          </a:prstGeom>
          <a:solidFill>
            <a:srgbClr val="33CCCC"/>
          </a:solidFill>
          <a:ln w="2857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lnSpc>
                <a:spcPct val="90000"/>
              </a:lnSpc>
            </a:pPr>
            <a:r>
              <a:rPr lang="ru-RU" altLang="sr-Latn-R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Рад на монтажи или </a:t>
            </a:r>
            <a:r>
              <a:rPr lang="ru-RU" altLang="sr-Latn-RS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расклапању</a:t>
            </a:r>
            <a:r>
              <a:rPr lang="ru-RU" altLang="sr-Latn-R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sr-Latn-R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sr-Latn-RS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тешких</a:t>
            </a:r>
            <a:r>
              <a:rPr lang="ru-RU" altLang="sr-Latn-R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sr-Latn-RS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монтажних</a:t>
            </a:r>
            <a:r>
              <a:rPr lang="ru-RU" altLang="sr-Latn-R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sr-Latn-RS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склопова</a:t>
            </a:r>
            <a:endParaRPr lang="en-US" altLang="sr-Latn-R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Line 16">
            <a:extLst>
              <a:ext uri="{FF2B5EF4-FFF2-40B4-BE49-F238E27FC236}">
                <a16:creationId xmlns:a16="http://schemas.microsoft.com/office/drawing/2014/main" id="{D328AB68-1F3A-4CB5-A68E-4AD1F73FC90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322093" y="2312916"/>
            <a:ext cx="0" cy="5429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/>
          </a:p>
        </p:txBody>
      </p:sp>
      <p:sp>
        <p:nvSpPr>
          <p:cNvPr id="18" name="Line 17">
            <a:extLst>
              <a:ext uri="{FF2B5EF4-FFF2-40B4-BE49-F238E27FC236}">
                <a16:creationId xmlns:a16="http://schemas.microsoft.com/office/drawing/2014/main" id="{2D4BC8F4-3345-477E-A277-6564C761555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85606" y="2316091"/>
            <a:ext cx="0" cy="12017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/>
          </a:p>
        </p:txBody>
      </p:sp>
      <p:sp>
        <p:nvSpPr>
          <p:cNvPr id="19" name="Line 18">
            <a:extLst>
              <a:ext uri="{FF2B5EF4-FFF2-40B4-BE49-F238E27FC236}">
                <a16:creationId xmlns:a16="http://schemas.microsoft.com/office/drawing/2014/main" id="{0E92B473-1E2D-4968-B6DC-A3F8DA3515D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657056" y="2316091"/>
            <a:ext cx="0" cy="17145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/>
          </a:p>
        </p:txBody>
      </p:sp>
      <p:sp>
        <p:nvSpPr>
          <p:cNvPr id="20" name="Line 19">
            <a:extLst>
              <a:ext uri="{FF2B5EF4-FFF2-40B4-BE49-F238E27FC236}">
                <a16:creationId xmlns:a16="http://schemas.microsoft.com/office/drawing/2014/main" id="{C7BA14F7-2328-4B8C-B4B6-0A5328607C0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817393" y="2314504"/>
            <a:ext cx="0" cy="22161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/>
          </a:p>
        </p:txBody>
      </p:sp>
      <p:sp>
        <p:nvSpPr>
          <p:cNvPr id="21" name="Line 20">
            <a:extLst>
              <a:ext uri="{FF2B5EF4-FFF2-40B4-BE49-F238E27FC236}">
                <a16:creationId xmlns:a16="http://schemas.microsoft.com/office/drawing/2014/main" id="{FDF42F33-F5D3-4EB4-9028-B0FD5BFD2CB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988843" y="2314504"/>
            <a:ext cx="0" cy="26114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/>
          </a:p>
        </p:txBody>
      </p:sp>
      <p:sp>
        <p:nvSpPr>
          <p:cNvPr id="22" name="Line 21">
            <a:extLst>
              <a:ext uri="{FF2B5EF4-FFF2-40B4-BE49-F238E27FC236}">
                <a16:creationId xmlns:a16="http://schemas.microsoft.com/office/drawing/2014/main" id="{D11F4044-0E16-4D7F-B18A-6805F4A00975}"/>
              </a:ext>
            </a:extLst>
          </p:cNvPr>
          <p:cNvSpPr>
            <a:spLocks noChangeShapeType="1"/>
          </p:cNvSpPr>
          <p:nvPr/>
        </p:nvSpPr>
        <p:spPr bwMode="auto">
          <a:xfrm>
            <a:off x="5203031" y="2841554"/>
            <a:ext cx="1301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/>
          </a:p>
        </p:txBody>
      </p:sp>
      <p:sp>
        <p:nvSpPr>
          <p:cNvPr id="23" name="Line 22">
            <a:extLst>
              <a:ext uri="{FF2B5EF4-FFF2-40B4-BE49-F238E27FC236}">
                <a16:creationId xmlns:a16="http://schemas.microsoft.com/office/drawing/2014/main" id="{DB64EBAB-8103-4879-861B-0FC61685B7F1}"/>
              </a:ext>
            </a:extLst>
          </p:cNvPr>
          <p:cNvSpPr>
            <a:spLocks noChangeShapeType="1"/>
          </p:cNvSpPr>
          <p:nvPr/>
        </p:nvSpPr>
        <p:spPr bwMode="auto">
          <a:xfrm>
            <a:off x="5193506" y="3498779"/>
            <a:ext cx="3016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/>
          </a:p>
        </p:txBody>
      </p:sp>
      <p:sp>
        <p:nvSpPr>
          <p:cNvPr id="24" name="Line 23">
            <a:extLst>
              <a:ext uri="{FF2B5EF4-FFF2-40B4-BE49-F238E27FC236}">
                <a16:creationId xmlns:a16="http://schemas.microsoft.com/office/drawing/2014/main" id="{6226DA7A-BD32-4CA7-887B-267052524CC6}"/>
              </a:ext>
            </a:extLst>
          </p:cNvPr>
          <p:cNvSpPr>
            <a:spLocks noChangeShapeType="1"/>
          </p:cNvSpPr>
          <p:nvPr/>
        </p:nvSpPr>
        <p:spPr bwMode="auto">
          <a:xfrm>
            <a:off x="5212556" y="4013129"/>
            <a:ext cx="457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/>
          </a:p>
        </p:txBody>
      </p:sp>
      <p:sp>
        <p:nvSpPr>
          <p:cNvPr id="25" name="Line 24">
            <a:extLst>
              <a:ext uri="{FF2B5EF4-FFF2-40B4-BE49-F238E27FC236}">
                <a16:creationId xmlns:a16="http://schemas.microsoft.com/office/drawing/2014/main" id="{11D69423-20CD-47EC-9B75-6177442005CD}"/>
              </a:ext>
            </a:extLst>
          </p:cNvPr>
          <p:cNvSpPr>
            <a:spLocks noChangeShapeType="1"/>
          </p:cNvSpPr>
          <p:nvPr/>
        </p:nvSpPr>
        <p:spPr bwMode="auto">
          <a:xfrm>
            <a:off x="5193506" y="4516366"/>
            <a:ext cx="63023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/>
          </a:p>
        </p:txBody>
      </p:sp>
      <p:sp>
        <p:nvSpPr>
          <p:cNvPr id="26" name="Line 25">
            <a:extLst>
              <a:ext uri="{FF2B5EF4-FFF2-40B4-BE49-F238E27FC236}">
                <a16:creationId xmlns:a16="http://schemas.microsoft.com/office/drawing/2014/main" id="{885DED19-73F4-4376-8BC3-00677C6C179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206206" y="4913241"/>
            <a:ext cx="7842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/>
          </a:p>
        </p:txBody>
      </p:sp>
      <p:sp>
        <p:nvSpPr>
          <p:cNvPr id="27" name="Line 26">
            <a:extLst>
              <a:ext uri="{FF2B5EF4-FFF2-40B4-BE49-F238E27FC236}">
                <a16:creationId xmlns:a16="http://schemas.microsoft.com/office/drawing/2014/main" id="{34AB5BD9-0009-4E2B-B5CC-8EB104C8CD5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974681" y="2312916"/>
            <a:ext cx="0" cy="5238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/>
          </a:p>
        </p:txBody>
      </p:sp>
      <p:sp>
        <p:nvSpPr>
          <p:cNvPr id="28" name="Line 27">
            <a:extLst>
              <a:ext uri="{FF2B5EF4-FFF2-40B4-BE49-F238E27FC236}">
                <a16:creationId xmlns:a16="http://schemas.microsoft.com/office/drawing/2014/main" id="{3E610803-AF68-455E-8FD8-7496B2EA01B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819106" y="2316091"/>
            <a:ext cx="0" cy="11953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/>
          </a:p>
        </p:txBody>
      </p:sp>
      <p:sp>
        <p:nvSpPr>
          <p:cNvPr id="29" name="Line 28">
            <a:extLst>
              <a:ext uri="{FF2B5EF4-FFF2-40B4-BE49-F238E27FC236}">
                <a16:creationId xmlns:a16="http://schemas.microsoft.com/office/drawing/2014/main" id="{F407C1C0-4FA6-4D27-9CDC-56234CBCA40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654006" y="2312916"/>
            <a:ext cx="0" cy="17033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/>
          </a:p>
        </p:txBody>
      </p:sp>
      <p:sp>
        <p:nvSpPr>
          <p:cNvPr id="30" name="Line 29">
            <a:extLst>
              <a:ext uri="{FF2B5EF4-FFF2-40B4-BE49-F238E27FC236}">
                <a16:creationId xmlns:a16="http://schemas.microsoft.com/office/drawing/2014/main" id="{75F9F3EC-F8A1-48E2-99AC-6331A5E8A61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484143" y="2314504"/>
            <a:ext cx="0" cy="21955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/>
          </a:p>
        </p:txBody>
      </p:sp>
      <p:sp>
        <p:nvSpPr>
          <p:cNvPr id="31" name="Line 30">
            <a:extLst>
              <a:ext uri="{FF2B5EF4-FFF2-40B4-BE49-F238E27FC236}">
                <a16:creationId xmlns:a16="http://schemas.microsoft.com/office/drawing/2014/main" id="{27EC3743-CEDE-4324-A38E-E7C947FB796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328568" y="2314504"/>
            <a:ext cx="0" cy="26066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/>
          </a:p>
        </p:txBody>
      </p:sp>
      <p:sp>
        <p:nvSpPr>
          <p:cNvPr id="32" name="Line 31">
            <a:extLst>
              <a:ext uri="{FF2B5EF4-FFF2-40B4-BE49-F238E27FC236}">
                <a16:creationId xmlns:a16="http://schemas.microsoft.com/office/drawing/2014/main" id="{646E1AF8-8EAD-4A9E-A14E-3BCCA7B84DE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974681" y="2841554"/>
            <a:ext cx="1301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/>
          </a:p>
        </p:txBody>
      </p:sp>
      <p:sp>
        <p:nvSpPr>
          <p:cNvPr id="33" name="Line 32">
            <a:extLst>
              <a:ext uri="{FF2B5EF4-FFF2-40B4-BE49-F238E27FC236}">
                <a16:creationId xmlns:a16="http://schemas.microsoft.com/office/drawing/2014/main" id="{092F5A9D-3BDC-4ACC-957B-F2DC96BB41A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807993" y="3501954"/>
            <a:ext cx="3175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/>
          </a:p>
        </p:txBody>
      </p:sp>
      <p:sp>
        <p:nvSpPr>
          <p:cNvPr id="34" name="Line 33">
            <a:extLst>
              <a:ext uri="{FF2B5EF4-FFF2-40B4-BE49-F238E27FC236}">
                <a16:creationId xmlns:a16="http://schemas.microsoft.com/office/drawing/2014/main" id="{7AF2F1A1-8554-4EFB-8780-53CE1E85E2F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633368" y="4013129"/>
            <a:ext cx="4921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/>
          </a:p>
        </p:txBody>
      </p:sp>
      <p:sp>
        <p:nvSpPr>
          <p:cNvPr id="35" name="Line 34">
            <a:extLst>
              <a:ext uri="{FF2B5EF4-FFF2-40B4-BE49-F238E27FC236}">
                <a16:creationId xmlns:a16="http://schemas.microsoft.com/office/drawing/2014/main" id="{489A27AC-10C0-4BA5-87F9-4F4392CAD67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471443" y="4511604"/>
            <a:ext cx="644525" cy="3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/>
          </a:p>
        </p:txBody>
      </p:sp>
      <p:sp>
        <p:nvSpPr>
          <p:cNvPr id="36" name="Line 35">
            <a:extLst>
              <a:ext uri="{FF2B5EF4-FFF2-40B4-BE49-F238E27FC236}">
                <a16:creationId xmlns:a16="http://schemas.microsoft.com/office/drawing/2014/main" id="{27BF68ED-FF01-477B-A11A-315C7AB9D38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319043" y="4913240"/>
            <a:ext cx="806450" cy="7731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C0278DC-C59C-443A-BB2B-97314048CE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9513" y="5376791"/>
            <a:ext cx="10509403" cy="511175"/>
          </a:xfrm>
          <a:prstGeom prst="rect">
            <a:avLst/>
          </a:prstGeom>
          <a:solidFill>
            <a:srgbClr val="33CCCC"/>
          </a:solidFill>
          <a:ln w="2857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lnSpc>
                <a:spcPct val="90000"/>
              </a:lnSpc>
              <a:spcBef>
                <a:spcPct val="20000"/>
              </a:spcBef>
            </a:pPr>
            <a:r>
              <a:rPr lang="ru-RU" altLang="sr-Latn-RS" sz="1200" b="1" dirty="0">
                <a:solidFill>
                  <a:srgbClr val="00007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 О БЗР, ЗАКОН О ПЛАНИРАЊУ И ИЗГРАДЊИ, ЗАКОН О ЗОП, УРЕДБА О БЗР НА ПРИВРЕМЕ-</a:t>
            </a:r>
          </a:p>
          <a:p>
            <a:pPr algn="ctr" eaLnBrk="1" hangingPunct="1">
              <a:lnSpc>
                <a:spcPct val="90000"/>
              </a:lnSpc>
              <a:spcBef>
                <a:spcPct val="20000"/>
              </a:spcBef>
            </a:pPr>
            <a:r>
              <a:rPr lang="ru-RU" altLang="sr-Latn-RS" sz="1200" b="1" dirty="0">
                <a:solidFill>
                  <a:srgbClr val="00007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НИМ ИЛИ ПОКРЕТНИМ ГРАДИЛИШТИМА, ПРАВИЛНИЦИ, ТЕХНИЧКИ ПРОПИСИ И СТАНДАРДИ</a:t>
            </a:r>
            <a:endParaRPr lang="en-US" altLang="sr-Latn-RS" sz="1200" b="1" dirty="0">
              <a:solidFill>
                <a:srgbClr val="00007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AutoShape 4">
            <a:extLst>
              <a:ext uri="{FF2B5EF4-FFF2-40B4-BE49-F238E27FC236}">
                <a16:creationId xmlns:a16="http://schemas.microsoft.com/office/drawing/2014/main" id="{3250070A-961A-4D1A-ADD5-07D5FA654313}"/>
              </a:ext>
            </a:extLst>
          </p:cNvPr>
          <p:cNvSpPr>
            <a:spLocks/>
          </p:cNvSpPr>
          <p:nvPr/>
        </p:nvSpPr>
        <p:spPr bwMode="auto">
          <a:xfrm rot="5400000">
            <a:off x="5979319" y="-2427488"/>
            <a:ext cx="233362" cy="7708900"/>
          </a:xfrm>
          <a:prstGeom prst="rightBrace">
            <a:avLst>
              <a:gd name="adj1" fmla="val 155688"/>
              <a:gd name="adj2" fmla="val 49977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CC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/>
          </a:p>
        </p:txBody>
      </p:sp>
      <p:sp>
        <p:nvSpPr>
          <p:cNvPr id="40" name="AutoShape 37">
            <a:extLst>
              <a:ext uri="{FF2B5EF4-FFF2-40B4-BE49-F238E27FC236}">
                <a16:creationId xmlns:a16="http://schemas.microsoft.com/office/drawing/2014/main" id="{C1E3E33A-9600-426D-B4F4-06F8AB734460}"/>
              </a:ext>
            </a:extLst>
          </p:cNvPr>
          <p:cNvSpPr>
            <a:spLocks/>
          </p:cNvSpPr>
          <p:nvPr/>
        </p:nvSpPr>
        <p:spPr bwMode="auto">
          <a:xfrm rot="16200000" flipV="1">
            <a:off x="5979319" y="1329223"/>
            <a:ext cx="233362" cy="7708900"/>
          </a:xfrm>
          <a:prstGeom prst="rightBrace">
            <a:avLst>
              <a:gd name="adj1" fmla="val 155688"/>
              <a:gd name="adj2" fmla="val 49977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3CCCC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572960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AE949A03-C1F8-46C1-9A32-6B40687E4A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-53264"/>
            <a:ext cx="10515600" cy="778991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sr-Cyrl-CS" altLang="sr-Latn-R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ПРЕГЛЕД ОПШТИХ МЕРА ЗА БЕЗБЕДАН И ЗДРАВ РАД</a:t>
            </a:r>
          </a:p>
        </p:txBody>
      </p:sp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77C588C6-1B8B-4C26-842B-6C70245021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5662237"/>
              </p:ext>
            </p:extLst>
          </p:nvPr>
        </p:nvGraphicFramePr>
        <p:xfrm>
          <a:off x="1037230" y="725727"/>
          <a:ext cx="4217157" cy="4583254"/>
        </p:xfrm>
        <a:graphic>
          <a:graphicData uri="http://schemas.openxmlformats.org/drawingml/2006/table">
            <a:tbl>
              <a:tblPr/>
              <a:tblGrid>
                <a:gridCol w="4217157">
                  <a:extLst>
                    <a:ext uri="{9D8B030D-6E8A-4147-A177-3AD203B41FA5}">
                      <a16:colId xmlns:a16="http://schemas.microsoft.com/office/drawing/2014/main" val="1450722064"/>
                    </a:ext>
                  </a:extLst>
                </a:gridCol>
              </a:tblGrid>
              <a:tr h="3592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1998663" algn="l"/>
                        </a:tabLst>
                        <a:defRPr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tabLst>
                          <a:tab pos="1998663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tabLst>
                          <a:tab pos="1998663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tabLst>
                          <a:tab pos="1998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tabLst>
                          <a:tab pos="1998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1998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1998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1998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1998663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998663" algn="l"/>
                        </a:tabLst>
                      </a:pPr>
                      <a:r>
                        <a:rPr kumimoji="0" lang="ru-RU" altLang="sr-Latn-R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Стабилност и чврстоћа</a:t>
                      </a:r>
                      <a:endParaRPr kumimoji="0" lang="en-US" altLang="sr-Latn-R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8238329"/>
                  </a:ext>
                </a:extLst>
              </a:tr>
              <a:tr h="48479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sr-Latn-R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Енергетске</a:t>
                      </a:r>
                      <a:r>
                        <a:rPr kumimoji="0" lang="en-US" altLang="sr-Latn-R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altLang="sr-Latn-R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инсталације</a:t>
                      </a:r>
                      <a:endParaRPr kumimoji="0" lang="en-US" altLang="sr-Latn-R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2670140"/>
                  </a:ext>
                </a:extLst>
              </a:tr>
              <a:tr h="62053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sr-Latn-R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Саобраћајне површине и излази за евакуацију у случају опасности</a:t>
                      </a:r>
                      <a:endParaRPr kumimoji="0" lang="en-US" altLang="sr-Latn-R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5061626"/>
                  </a:ext>
                </a:extLst>
              </a:tr>
              <a:tr h="48479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sr-Latn-R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Откривање и гашење пожара</a:t>
                      </a:r>
                      <a:endParaRPr kumimoji="0" lang="en-US" altLang="sr-Latn-R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5827669"/>
                  </a:ext>
                </a:extLst>
              </a:tr>
              <a:tr h="3592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sr-Latn-R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Проветравање</a:t>
                      </a:r>
                      <a:endParaRPr kumimoji="0" lang="en-US" altLang="sr-Latn-R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9072870"/>
                  </a:ext>
                </a:extLst>
              </a:tr>
              <a:tr h="48479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sr-Latn-R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Излагање</a:t>
                      </a:r>
                      <a:r>
                        <a:rPr kumimoji="0" lang="ru-RU" altLang="sr-Latn-R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altLang="sr-Latn-R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опасностима</a:t>
                      </a:r>
                      <a:r>
                        <a:rPr kumimoji="0" lang="ru-RU" altLang="sr-Latn-R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kumimoji="0" lang="ru-RU" altLang="sr-Latn-R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штетностима</a:t>
                      </a:r>
                      <a:endParaRPr kumimoji="0" lang="en-US" altLang="sr-Latn-R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3017793"/>
                  </a:ext>
                </a:extLst>
              </a:tr>
              <a:tr h="3592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sr-Latn-R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Температура</a:t>
                      </a:r>
                      <a:endParaRPr kumimoji="0" lang="en-US" altLang="sr-Latn-R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2419561"/>
                  </a:ext>
                </a:extLst>
              </a:tr>
              <a:tr h="106484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sr-Latn-R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Природно и вештачко осветљење радног места, просторија и саобраћајних површина</a:t>
                      </a:r>
                      <a:endParaRPr kumimoji="0" lang="en-US" altLang="sr-Latn-R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9392691"/>
                  </a:ext>
                </a:extLst>
              </a:tr>
              <a:tr h="36572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sr-Latn-R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Врата и капије</a:t>
                      </a:r>
                      <a:endParaRPr kumimoji="0" lang="en-US" altLang="sr-Latn-R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4013076"/>
                  </a:ext>
                </a:extLst>
              </a:tr>
            </a:tbl>
          </a:graphicData>
        </a:graphic>
      </p:graphicFrame>
      <p:graphicFrame>
        <p:nvGraphicFramePr>
          <p:cNvPr id="6" name="Group 25">
            <a:extLst>
              <a:ext uri="{FF2B5EF4-FFF2-40B4-BE49-F238E27FC236}">
                <a16:creationId xmlns:a16="http://schemas.microsoft.com/office/drawing/2014/main" id="{8B0BFE32-E9BB-445A-A336-5D0D031EEE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8531684"/>
              </p:ext>
            </p:extLst>
          </p:nvPr>
        </p:nvGraphicFramePr>
        <p:xfrm>
          <a:off x="6937613" y="725727"/>
          <a:ext cx="4217157" cy="4583254"/>
        </p:xfrm>
        <a:graphic>
          <a:graphicData uri="http://schemas.openxmlformats.org/drawingml/2006/table">
            <a:tbl>
              <a:tblPr/>
              <a:tblGrid>
                <a:gridCol w="4217157">
                  <a:extLst>
                    <a:ext uri="{9D8B030D-6E8A-4147-A177-3AD203B41FA5}">
                      <a16:colId xmlns:a16="http://schemas.microsoft.com/office/drawing/2014/main" val="2168791695"/>
                    </a:ext>
                  </a:extLst>
                </a:gridCol>
              </a:tblGrid>
              <a:tr h="43588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sr-Latn-R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Саобраћајне површине - oпасне зоне</a:t>
                      </a:r>
                      <a:endParaRPr kumimoji="0" lang="en-US" altLang="sr-Latn-R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9150589"/>
                  </a:ext>
                </a:extLst>
              </a:tr>
              <a:tr h="52862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sr-Latn-R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Места и рампе за утовар и истовар</a:t>
                      </a:r>
                      <a:endParaRPr kumimoji="0" lang="en-US" altLang="sr-Latn-R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0981062"/>
                  </a:ext>
                </a:extLst>
              </a:tr>
              <a:tr h="52676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sr-Latn-R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Несметано кретање на радном месту</a:t>
                      </a:r>
                      <a:endParaRPr kumimoji="0" lang="en-US" altLang="sr-Latn-R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0174281"/>
                  </a:ext>
                </a:extLst>
              </a:tr>
              <a:tr h="43217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sr-Latn-R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Прва помоћ</a:t>
                      </a:r>
                      <a:endParaRPr kumimoji="0" lang="en-US" altLang="sr-Latn-R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9298042"/>
                  </a:ext>
                </a:extLst>
              </a:tr>
              <a:tr h="40620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Помоћне просторије</a:t>
                      </a:r>
                      <a:endParaRPr kumimoji="0" lang="en-US" altLang="sr-Latn-R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3618209"/>
                  </a:ext>
                </a:extLst>
              </a:tr>
              <a:tr h="52862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sr-Latn-R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Просторије за одмор и/или смештај</a:t>
                      </a:r>
                      <a:endParaRPr kumimoji="0" lang="en-US" altLang="sr-Latn-R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699391"/>
                  </a:ext>
                </a:extLst>
              </a:tr>
              <a:tr h="52676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sr-Latn-R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Труднице и мајке које доје</a:t>
                      </a:r>
                      <a:endParaRPr kumimoji="0" lang="en-US" altLang="sr-Latn-R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4176281"/>
                  </a:ext>
                </a:extLst>
              </a:tr>
              <a:tr h="67144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sr-Latn-R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Запослени са инвалидитетом</a:t>
                      </a:r>
                      <a:endParaRPr kumimoji="0" lang="en-US" altLang="sr-Latn-R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5896237"/>
                  </a:ext>
                </a:extLst>
              </a:tr>
              <a:tr h="52676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sr-Latn-R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Остало</a:t>
                      </a:r>
                      <a:endParaRPr kumimoji="0" lang="en-US" altLang="sr-Latn-R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39672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5846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37A633E6-A803-4634-88BB-CD0BAD6F12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1"/>
            <a:ext cx="10515600" cy="928048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sr-Cyrl-CS" altLang="sr-Latn-RS" sz="2400" dirty="0">
                <a:solidFill>
                  <a:schemeClr val="tx1"/>
                </a:solidFill>
                <a:latin typeface="Times New Roman" panose="02020603050405020304" pitchFamily="18" charset="0"/>
              </a:rPr>
              <a:t>ПРЕГЛЕД ПОСЕБНИХ МЕРА ЗА БЕЗБЕДАН И ЗДРАВ РАД</a:t>
            </a:r>
            <a:r>
              <a:rPr lang="sr-Cyrl-CS" altLang="sr-Latn-RS" sz="2400" b="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5" name="Group 3">
            <a:extLst>
              <a:ext uri="{FF2B5EF4-FFF2-40B4-BE49-F238E27FC236}">
                <a16:creationId xmlns:a16="http://schemas.microsoft.com/office/drawing/2014/main" id="{2D34F7C0-2154-442C-95C5-459934EE78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3379658"/>
              </p:ext>
            </p:extLst>
          </p:nvPr>
        </p:nvGraphicFramePr>
        <p:xfrm>
          <a:off x="468573" y="927349"/>
          <a:ext cx="4772167" cy="4840447"/>
        </p:xfrm>
        <a:graphic>
          <a:graphicData uri="http://schemas.openxmlformats.org/drawingml/2006/table">
            <a:tbl>
              <a:tblPr/>
              <a:tblGrid>
                <a:gridCol w="4772167">
                  <a:extLst>
                    <a:ext uri="{9D8B030D-6E8A-4147-A177-3AD203B41FA5}">
                      <a16:colId xmlns:a16="http://schemas.microsoft.com/office/drawing/2014/main" val="2588570868"/>
                    </a:ext>
                  </a:extLst>
                </a:gridCol>
              </a:tblGrid>
              <a:tr h="62883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sr-Latn-R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РАДНА МЕСТА У  ЗАТВОРЕНОМ ПРОСТОРУ</a:t>
                      </a:r>
                      <a:endParaRPr kumimoji="0" lang="en-US" altLang="sr-Latn-R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7428021"/>
                  </a:ext>
                </a:extLst>
              </a:tr>
              <a:tr h="32897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sr-Latn-R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Стабилност и чврстоћа</a:t>
                      </a:r>
                      <a:endParaRPr kumimoji="0" lang="en-US" altLang="sr-Latn-R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2749145"/>
                  </a:ext>
                </a:extLst>
              </a:tr>
              <a:tr h="43521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sr-Latn-R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Врата за евакуацију у случају опасности</a:t>
                      </a:r>
                      <a:endParaRPr kumimoji="0" lang="en-US" altLang="sr-Latn-R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1135420"/>
                  </a:ext>
                </a:extLst>
              </a:tr>
              <a:tr h="32897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sr-Latn-R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Проветравање</a:t>
                      </a:r>
                      <a:endParaRPr kumimoji="0" lang="en-US" altLang="sr-Latn-R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6094036"/>
                  </a:ext>
                </a:extLst>
              </a:tr>
              <a:tr h="32897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sr-Latn-R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Температура</a:t>
                      </a:r>
                      <a:endParaRPr kumimoji="0" lang="en-US" altLang="sr-Latn-R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6305480"/>
                  </a:ext>
                </a:extLst>
              </a:tr>
              <a:tr h="4369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sr-Latn-R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Природно</a:t>
                      </a:r>
                      <a:r>
                        <a:rPr kumimoji="0" lang="ru-RU" altLang="sr-Latn-R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kumimoji="0" lang="ru-RU" altLang="sr-Latn-R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вештачко</a:t>
                      </a:r>
                      <a:r>
                        <a:rPr kumimoji="0" lang="ru-RU" altLang="sr-Latn-R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altLang="sr-Latn-R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осветљење</a:t>
                      </a:r>
                      <a:endParaRPr kumimoji="0" lang="en-US" altLang="sr-Latn-R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4167773"/>
                  </a:ext>
                </a:extLst>
              </a:tr>
              <a:tr h="40094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sr-Latn-R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Подови, зидови, таванице просторија</a:t>
                      </a:r>
                      <a:endParaRPr kumimoji="0" lang="en-US" altLang="sr-Latn-R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8933826"/>
                  </a:ext>
                </a:extLst>
              </a:tr>
              <a:tr h="39923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sr-Latn-R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Прозори и кровни прозори</a:t>
                      </a:r>
                      <a:endParaRPr kumimoji="0" lang="en-US" altLang="sr-Latn-R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622636"/>
                  </a:ext>
                </a:extLst>
              </a:tr>
              <a:tr h="40094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Врата и капије</a:t>
                      </a:r>
                      <a:endParaRPr kumimoji="0" lang="en-US" altLang="sr-Latn-R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7327601"/>
                  </a:ext>
                </a:extLst>
              </a:tr>
              <a:tr h="39923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sr-Latn-R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Саобраћајне површине</a:t>
                      </a:r>
                      <a:endParaRPr kumimoji="0" lang="en-US" altLang="sr-Latn-R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5433870"/>
                  </a:ext>
                </a:extLst>
              </a:tr>
              <a:tr h="40094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Посебне мере за покретне степенице и стазе</a:t>
                      </a:r>
                      <a:endParaRPr kumimoji="0" lang="en-US" altLang="sr-Latn-R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5091117"/>
                  </a:ext>
                </a:extLst>
              </a:tr>
              <a:tr h="35125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Величина просторија</a:t>
                      </a:r>
                      <a:endParaRPr kumimoji="0" lang="en-US" altLang="sr-Latn-R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819242"/>
                  </a:ext>
                </a:extLst>
              </a:tr>
            </a:tbl>
          </a:graphicData>
        </a:graphic>
      </p:graphicFrame>
      <p:graphicFrame>
        <p:nvGraphicFramePr>
          <p:cNvPr id="6" name="Group 31">
            <a:extLst>
              <a:ext uri="{FF2B5EF4-FFF2-40B4-BE49-F238E27FC236}">
                <a16:creationId xmlns:a16="http://schemas.microsoft.com/office/drawing/2014/main" id="{8BC38331-234E-4BD2-A3CE-81E2553731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3832798"/>
              </p:ext>
            </p:extLst>
          </p:nvPr>
        </p:nvGraphicFramePr>
        <p:xfrm>
          <a:off x="6660107" y="927349"/>
          <a:ext cx="5063320" cy="4842161"/>
        </p:xfrm>
        <a:graphic>
          <a:graphicData uri="http://schemas.openxmlformats.org/drawingml/2006/table">
            <a:tbl>
              <a:tblPr/>
              <a:tblGrid>
                <a:gridCol w="5063320">
                  <a:extLst>
                    <a:ext uri="{9D8B030D-6E8A-4147-A177-3AD203B41FA5}">
                      <a16:colId xmlns:a16="http://schemas.microsoft.com/office/drawing/2014/main" val="423733520"/>
                    </a:ext>
                  </a:extLst>
                </a:gridCol>
              </a:tblGrid>
              <a:tr h="29085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sr-Latn-R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РАДНА МЕСТА НА ОТВОРЕНОМ ПРОСТОРУ</a:t>
                      </a:r>
                      <a:endParaRPr kumimoji="0" lang="en-US" altLang="sr-Latn-R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6275511"/>
                  </a:ext>
                </a:extLst>
              </a:tr>
              <a:tr h="29085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sr-Latn-R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Стабилност и чврстоћа</a:t>
                      </a:r>
                      <a:endParaRPr kumimoji="0" lang="en-US" altLang="sr-Latn-R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195673"/>
                  </a:ext>
                </a:extLst>
              </a:tr>
              <a:tr h="29085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sr-Latn-R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Енергетске</a:t>
                      </a:r>
                      <a:r>
                        <a:rPr kumimoji="0" lang="en-US" altLang="sr-Latn-R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altLang="sr-Latn-R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инсталације</a:t>
                      </a:r>
                      <a:endParaRPr kumimoji="0" lang="en-US" altLang="sr-Latn-R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1778405"/>
                  </a:ext>
                </a:extLst>
              </a:tr>
              <a:tr h="29085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Атмосферски утицаји</a:t>
                      </a:r>
                      <a:endParaRPr kumimoji="0" lang="en-US" altLang="sr-Latn-R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5091945"/>
                  </a:ext>
                </a:extLst>
              </a:tr>
              <a:tr h="29085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Предмети који могу пасти</a:t>
                      </a:r>
                      <a:endParaRPr kumimoji="0" lang="en-US" altLang="sr-Latn-R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4430003"/>
                  </a:ext>
                </a:extLst>
              </a:tr>
              <a:tr h="29085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Пад са висине</a:t>
                      </a:r>
                      <a:endParaRPr kumimoji="0" lang="en-US" altLang="sr-Latn-R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2102423"/>
                  </a:ext>
                </a:extLst>
              </a:tr>
              <a:tr h="29085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Скеле и лестве</a:t>
                      </a:r>
                      <a:endParaRPr kumimoji="0" lang="en-US" altLang="sr-Latn-R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7308579"/>
                  </a:ext>
                </a:extLst>
              </a:tr>
              <a:tr h="29085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Опрема за дизање</a:t>
                      </a:r>
                      <a:endParaRPr kumimoji="0" lang="en-US" altLang="sr-Latn-R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6810500"/>
                  </a:ext>
                </a:extLst>
              </a:tr>
              <a:tr h="39265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Возила и опрема за ископавање и преношење материјала</a:t>
                      </a:r>
                      <a:endParaRPr kumimoji="0" lang="en-US" altLang="sr-Latn-R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2121450"/>
                  </a:ext>
                </a:extLst>
              </a:tr>
              <a:tr h="29085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Инсталације, опрема и уређаји</a:t>
                      </a:r>
                      <a:endParaRPr kumimoji="0" lang="en-US" altLang="sr-Latn-R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3648506"/>
                  </a:ext>
                </a:extLst>
              </a:tr>
              <a:tr h="39265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Ископи, бунари, подземни радови, тунели и земљани радови</a:t>
                      </a:r>
                      <a:endParaRPr kumimoji="0" lang="en-US" altLang="sr-Latn-R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2074427"/>
                  </a:ext>
                </a:extLst>
              </a:tr>
              <a:tr h="29085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Рушење</a:t>
                      </a:r>
                      <a:endParaRPr kumimoji="0" lang="en-US" altLang="sr-Latn-R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8011211"/>
                  </a:ext>
                </a:extLst>
              </a:tr>
              <a:tr h="39265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7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Метални и бетонски рамови, оплате и тешки монтажни елементи</a:t>
                      </a:r>
                      <a:endParaRPr kumimoji="0" lang="en-US" altLang="sr-Latn-R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5535666"/>
                  </a:ext>
                </a:extLst>
              </a:tr>
              <a:tr h="29085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порне конструкције и кесони</a:t>
                      </a:r>
                      <a:endParaRPr kumimoji="0" lang="en-US" altLang="sr-Latn-RS" sz="1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4186631"/>
                  </a:ext>
                </a:extLst>
              </a:tr>
              <a:tr h="29085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b="1">
                          <a:solidFill>
                            <a:schemeClr val="bg1"/>
                          </a:solidFill>
                          <a:latin typeface="Arial" panose="020B0604020202020204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r-Cyrl-CS" altLang="sr-Latn-R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Радови на крову</a:t>
                      </a:r>
                      <a:endParaRPr kumimoji="0" lang="en-US" altLang="sr-Latn-R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40484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6426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6B79CB93-5E1C-4E11-9CD9-5349BF95945A}"/>
              </a:ext>
            </a:extLst>
          </p:cNvPr>
          <p:cNvSpPr txBox="1">
            <a:spLocks noChangeArrowheads="1"/>
          </p:cNvSpPr>
          <p:nvPr/>
        </p:nvSpPr>
        <p:spPr>
          <a:xfrm>
            <a:off x="995341" y="843141"/>
            <a:ext cx="10235821" cy="46196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Myriad Pro" panose="020B05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r-Cyrl-CS" altLang="sr-Latn-RS" dirty="0"/>
          </a:p>
          <a:p>
            <a:endParaRPr lang="sr-Cyrl-CS" altLang="sr-Latn-RS" dirty="0"/>
          </a:p>
          <a:p>
            <a:endParaRPr lang="sr-Cyrl-CS" altLang="sr-Latn-RS" sz="4800" dirty="0"/>
          </a:p>
          <a:p>
            <a:pPr marL="0" indent="0" algn="ctr">
              <a:buNone/>
            </a:pPr>
            <a:r>
              <a:rPr lang="sr-Cyrl-CS" altLang="sr-Latn-RS" sz="48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ХВАЛА НА ПАЖЊИ!</a:t>
            </a:r>
            <a:endParaRPr lang="en-US" altLang="sr-Latn-RS" sz="4800" b="1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0230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1635</Words>
  <Application>Microsoft Office PowerPoint</Application>
  <PresentationFormat>Widescreen</PresentationFormat>
  <Paragraphs>232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Arial Black</vt:lpstr>
      <vt:lpstr>Calibri</vt:lpstr>
      <vt:lpstr>Calibri Light</vt:lpstr>
      <vt:lpstr>Myriad Pro</vt:lpstr>
      <vt:lpstr>Times New Roman</vt:lpstr>
      <vt:lpstr>Office Theme</vt:lpstr>
      <vt:lpstr>PowerPoint Presentation</vt:lpstr>
      <vt:lpstr>PowerPoint Presentation</vt:lpstr>
      <vt:lpstr>ЗНАЧЕЊЕ ПОЈЕДИНИХ ИЗРАЗА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ПОСЛОВИ КООРДИНАТОРА ЗА ИЗРАДУ ПРОЈЕКТА</vt:lpstr>
      <vt:lpstr>ПЛАН ПРЕВЕНТИВНИХ МЕРА</vt:lpstr>
      <vt:lpstr>ПРИМЕНА НАЧЕЛА ПРЕВЕНЦИЈЕ</vt:lpstr>
      <vt:lpstr>ПОСЛОВИ КООРДИНАТОРА ЗА ИЗВОЂЕЊЕ РАДОВА</vt:lpstr>
      <vt:lpstr>ПОСЛОВИ КООРДИНАТОРА ЗА ИЗВОЂЕЊЕ РАДОВА</vt:lpstr>
      <vt:lpstr>ПОСЛОВИ КООРДИНАТОРА ЗА ИЗВОЂЕЊЕ РАДОВА</vt:lpstr>
      <vt:lpstr>ЕВИДЕНЦИЈА О КОНТРОЛИ ГРАДИЛИШТА </vt:lpstr>
      <vt:lpstr>ОБАВЕЗЕ ПОСЛОДАВЦА И ДРУГИХ ЛИЦА</vt:lpstr>
      <vt:lpstr>КАЗНЕНЕ ОДРЕДБЕ</vt:lpstr>
      <vt:lpstr>PowerPoint Presentation</vt:lpstr>
      <vt:lpstr>ПРЕГЛЕД ОПШТИХ МЕРА ЗА БЕЗБЕДАН И ЗДРАВ РАД</vt:lpstr>
      <vt:lpstr>ПРЕГЛЕД ПОСЕБНИХ МЕРА ЗА БЕЗБЕДАН И ЗДРАВ РАД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Mira Bozic</cp:lastModifiedBy>
  <cp:revision>67</cp:revision>
  <dcterms:created xsi:type="dcterms:W3CDTF">2017-10-04T08:58:30Z</dcterms:created>
  <dcterms:modified xsi:type="dcterms:W3CDTF">2024-10-29T08:54:27Z</dcterms:modified>
</cp:coreProperties>
</file>